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5"/>
  </p:notesMasterIdLst>
  <p:sldIdLst>
    <p:sldId id="256" r:id="rId2"/>
    <p:sldId id="281" r:id="rId3"/>
    <p:sldId id="282" r:id="rId4"/>
    <p:sldId id="283" r:id="rId5"/>
    <p:sldId id="272" r:id="rId6"/>
    <p:sldId id="273" r:id="rId7"/>
    <p:sldId id="274" r:id="rId8"/>
    <p:sldId id="263" r:id="rId9"/>
    <p:sldId id="264" r:id="rId10"/>
    <p:sldId id="268" r:id="rId11"/>
    <p:sldId id="258" r:id="rId12"/>
    <p:sldId id="260" r:id="rId13"/>
    <p:sldId id="293" r:id="rId14"/>
    <p:sldId id="277" r:id="rId15"/>
    <p:sldId id="280" r:id="rId16"/>
    <p:sldId id="279" r:id="rId17"/>
    <p:sldId id="261" r:id="rId18"/>
    <p:sldId id="294" r:id="rId19"/>
    <p:sldId id="278" r:id="rId20"/>
    <p:sldId id="276" r:id="rId21"/>
    <p:sldId id="287" r:id="rId22"/>
    <p:sldId id="288" r:id="rId23"/>
    <p:sldId id="292" r:id="rId2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екция по подразбиране" id="{C1C65974-F2A9-4151-997B-FEE073F04345}">
          <p14:sldIdLst>
            <p14:sldId id="256"/>
            <p14:sldId id="281"/>
            <p14:sldId id="282"/>
            <p14:sldId id="283"/>
            <p14:sldId id="272"/>
            <p14:sldId id="273"/>
            <p14:sldId id="274"/>
            <p14:sldId id="263"/>
            <p14:sldId id="264"/>
            <p14:sldId id="268"/>
            <p14:sldId id="258"/>
            <p14:sldId id="260"/>
            <p14:sldId id="293"/>
            <p14:sldId id="277"/>
            <p14:sldId id="280"/>
            <p14:sldId id="279"/>
            <p14:sldId id="261"/>
            <p14:sldId id="294"/>
            <p14:sldId id="278"/>
            <p14:sldId id="276"/>
            <p14:sldId id="287"/>
            <p14:sldId id="288"/>
            <p14:sldId id="292"/>
          </p14:sldIdLst>
        </p14:section>
        <p14:section name="Неозаглавена секция" id="{22068719-4B43-4ED7-BAA2-F8408757FF26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7" autoAdjust="0"/>
    <p:restoredTop sz="93979" autoAdjust="0"/>
  </p:normalViewPr>
  <p:slideViewPr>
    <p:cSldViewPr snapToGrid="0">
      <p:cViewPr varScale="1">
        <p:scale>
          <a:sx n="110" d="100"/>
          <a:sy n="110" d="100"/>
        </p:scale>
        <p:origin x="11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EDCDC-CAEE-451D-8007-DA51399B12B2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114FC-8E5A-41BE-A93C-D3CE965B08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0032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114FC-8E5A-41BE-A93C-D3CE965B086F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092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>
                <a:highlight>
                  <a:srgbClr val="FF0000"/>
                </a:highlight>
              </a:rPr>
              <a:t>Трябва да </a:t>
            </a:r>
            <a:r>
              <a:rPr lang="bg-BG">
                <a:highlight>
                  <a:srgbClr val="FF0000"/>
                </a:highlight>
              </a:rPr>
              <a:t>се смени</a:t>
            </a:r>
            <a:endParaRPr lang="bg-BG" dirty="0">
              <a:highlight>
                <a:srgbClr val="FF0000"/>
              </a:highlight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114FC-8E5A-41BE-A93C-D3CE965B086F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7092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39838"/>
            <a:ext cx="4467225" cy="3351212"/>
          </a:xfrm>
        </p:spPr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Да се направи и с 2022-2023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114FC-8E5A-41BE-A93C-D3CE965B086F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0339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114FC-8E5A-41BE-A93C-D3CE965B086F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1190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7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7" y="4777382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60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3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5706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6930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1808317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624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2438403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6820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4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6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TextBox 10"/>
          <p:cNvSpPr txBox="1"/>
          <p:nvPr/>
        </p:nvSpPr>
        <p:spPr>
          <a:xfrm>
            <a:off x="1808317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4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508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6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14348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66401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8"/>
            <a:ext cx="1656132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8"/>
            <a:ext cx="4716348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0845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2" y="624110"/>
            <a:ext cx="6589199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6" y="2133600"/>
            <a:ext cx="6591985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3850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3166529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2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1219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7" y="2136708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8" y="2136708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5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8218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90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5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6" y="2799662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5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4752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42630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16364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5" y="446091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0217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6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6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9" y="4910662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90"/>
            <a:ext cx="584978" cy="365125"/>
          </a:xfrm>
        </p:spPr>
        <p:txBody>
          <a:bodyPr/>
          <a:lstStyle/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3934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6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91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B2814-0C66-4A3D-A808-D26049030806}" type="datetimeFigureOut">
              <a:rPr lang="bg-BG" smtClean="0"/>
              <a:t>8.2.2024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11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5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74850CA-21D8-4334-804F-FF6794FCD20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139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6AF3157-E810-437B-8AB2-40DE54BE0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6753" y="552451"/>
            <a:ext cx="8315325" cy="4675332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ДЪРЖАВЕН ПЛАН-ПРИЕМ ЗА 2024-2025 УЧЕБНА ГОДИНА ЗА ОБЛАСТ ДОБРИЧ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94422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36760CB-4C3E-4448-B800-84C7A59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132" y="437680"/>
            <a:ext cx="7431307" cy="672031"/>
          </a:xfrm>
        </p:spPr>
        <p:txBody>
          <a:bodyPr/>
          <a:lstStyle/>
          <a:p>
            <a:pPr algn="ctr"/>
            <a:r>
              <a:rPr lang="bg-BG" b="1" dirty="0"/>
              <a:t>Изводи: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7C9FB41-E087-48CE-B794-B143EC96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40" y="1524289"/>
            <a:ext cx="8747463" cy="413966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Оптимизирането на училищната мрежа е далновидна управленска политика, а рязането на паралелки  при планиране и реализиране на ДПП ежегодно е спасяване на положението на парче, до следващата учебна година – пренебрегване на проблемите, които не се решават, а се задълбочават.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РУО – Добрич има най-вече контролиращи и координиращи функции в този процес. Осъществяваме ги чрез контрол върху прилагането и спазването на чл. 16 и 17 от Наредба 10/2016 г. за едносменния режим и целодневната организация; чрез прилагането на чл. 44а от същата Наредба за регулиране на УПП за първи клас; чрез коригиране на предложенията на училищата за ДПП, когато не отговарят на целевите стойности, определени от МОН. Това са законовите рамки и възможности, с които разполагаме, за да влияем върху оптимизирането на мрежата от общински училища в областта.</a:t>
            </a:r>
          </a:p>
          <a:p>
            <a:pPr algn="just">
              <a:lnSpc>
                <a:spcPct val="150000"/>
              </a:lnSpc>
            </a:pP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Общините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сътрудничество с РУО – Добрич и с областния съвет по заетост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е необходимо да изпълнят нормативното си правомощие,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съгласно чл. 312, ал. 1 на ЗПУО </a:t>
            </a:r>
            <a:r>
              <a:rPr lang="bg-BG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да инициират оптимизиране на мрежата от общински училища чрез преобразуване на СУ и Обединени училища в Основни училища, </a:t>
            </a:r>
            <a:r>
              <a:rPr lang="bg-B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да се допринесе за осъществяване на държавните образователни стандарти с цел по-качествено образование.</a:t>
            </a:r>
            <a:r>
              <a:rPr lang="bg-B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1233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>
            <a:extLst>
              <a:ext uri="{FF2B5EF4-FFF2-40B4-BE49-F238E27FC236}">
                <a16:creationId xmlns:a16="http://schemas.microsoft.com/office/drawing/2014/main" id="{905A667F-3CC8-0D5B-D046-2310217E7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521662"/>
              </p:ext>
            </p:extLst>
          </p:nvPr>
        </p:nvGraphicFramePr>
        <p:xfrm>
          <a:off x="286334" y="332513"/>
          <a:ext cx="8666839" cy="1218997"/>
        </p:xfrm>
        <a:graphic>
          <a:graphicData uri="http://schemas.openxmlformats.org/drawingml/2006/table">
            <a:tbl>
              <a:tblPr/>
              <a:tblGrid>
                <a:gridCol w="734187">
                  <a:extLst>
                    <a:ext uri="{9D8B030D-6E8A-4147-A177-3AD203B41FA5}">
                      <a16:colId xmlns:a16="http://schemas.microsoft.com/office/drawing/2014/main" val="3206577652"/>
                    </a:ext>
                  </a:extLst>
                </a:gridCol>
                <a:gridCol w="408756">
                  <a:extLst>
                    <a:ext uri="{9D8B030D-6E8A-4147-A177-3AD203B41FA5}">
                      <a16:colId xmlns:a16="http://schemas.microsoft.com/office/drawing/2014/main" val="667249967"/>
                    </a:ext>
                  </a:extLst>
                </a:gridCol>
                <a:gridCol w="443397">
                  <a:extLst>
                    <a:ext uri="{9D8B030D-6E8A-4147-A177-3AD203B41FA5}">
                      <a16:colId xmlns:a16="http://schemas.microsoft.com/office/drawing/2014/main" val="780031558"/>
                    </a:ext>
                  </a:extLst>
                </a:gridCol>
                <a:gridCol w="443397">
                  <a:extLst>
                    <a:ext uri="{9D8B030D-6E8A-4147-A177-3AD203B41FA5}">
                      <a16:colId xmlns:a16="http://schemas.microsoft.com/office/drawing/2014/main" val="711605654"/>
                    </a:ext>
                  </a:extLst>
                </a:gridCol>
                <a:gridCol w="443397">
                  <a:extLst>
                    <a:ext uri="{9D8B030D-6E8A-4147-A177-3AD203B41FA5}">
                      <a16:colId xmlns:a16="http://schemas.microsoft.com/office/drawing/2014/main" val="3342299070"/>
                    </a:ext>
                  </a:extLst>
                </a:gridCol>
                <a:gridCol w="443397">
                  <a:extLst>
                    <a:ext uri="{9D8B030D-6E8A-4147-A177-3AD203B41FA5}">
                      <a16:colId xmlns:a16="http://schemas.microsoft.com/office/drawing/2014/main" val="1389894888"/>
                    </a:ext>
                  </a:extLst>
                </a:gridCol>
                <a:gridCol w="545009">
                  <a:extLst>
                    <a:ext uri="{9D8B030D-6E8A-4147-A177-3AD203B41FA5}">
                      <a16:colId xmlns:a16="http://schemas.microsoft.com/office/drawing/2014/main" val="1577125540"/>
                    </a:ext>
                  </a:extLst>
                </a:gridCol>
                <a:gridCol w="547319">
                  <a:extLst>
                    <a:ext uri="{9D8B030D-6E8A-4147-A177-3AD203B41FA5}">
                      <a16:colId xmlns:a16="http://schemas.microsoft.com/office/drawing/2014/main" val="662322079"/>
                    </a:ext>
                  </a:extLst>
                </a:gridCol>
                <a:gridCol w="443397">
                  <a:extLst>
                    <a:ext uri="{9D8B030D-6E8A-4147-A177-3AD203B41FA5}">
                      <a16:colId xmlns:a16="http://schemas.microsoft.com/office/drawing/2014/main" val="3330822211"/>
                    </a:ext>
                  </a:extLst>
                </a:gridCol>
                <a:gridCol w="480347">
                  <a:extLst>
                    <a:ext uri="{9D8B030D-6E8A-4147-A177-3AD203B41FA5}">
                      <a16:colId xmlns:a16="http://schemas.microsoft.com/office/drawing/2014/main" val="3890841815"/>
                    </a:ext>
                  </a:extLst>
                </a:gridCol>
                <a:gridCol w="443397">
                  <a:extLst>
                    <a:ext uri="{9D8B030D-6E8A-4147-A177-3AD203B41FA5}">
                      <a16:colId xmlns:a16="http://schemas.microsoft.com/office/drawing/2014/main" val="1799282391"/>
                    </a:ext>
                  </a:extLst>
                </a:gridCol>
                <a:gridCol w="547319">
                  <a:extLst>
                    <a:ext uri="{9D8B030D-6E8A-4147-A177-3AD203B41FA5}">
                      <a16:colId xmlns:a16="http://schemas.microsoft.com/office/drawing/2014/main" val="2593619028"/>
                    </a:ext>
                  </a:extLst>
                </a:gridCol>
                <a:gridCol w="443397">
                  <a:extLst>
                    <a:ext uri="{9D8B030D-6E8A-4147-A177-3AD203B41FA5}">
                      <a16:colId xmlns:a16="http://schemas.microsoft.com/office/drawing/2014/main" val="2156148562"/>
                    </a:ext>
                  </a:extLst>
                </a:gridCol>
                <a:gridCol w="443397">
                  <a:extLst>
                    <a:ext uri="{9D8B030D-6E8A-4147-A177-3AD203B41FA5}">
                      <a16:colId xmlns:a16="http://schemas.microsoft.com/office/drawing/2014/main" val="4084730801"/>
                    </a:ext>
                  </a:extLst>
                </a:gridCol>
                <a:gridCol w="443397">
                  <a:extLst>
                    <a:ext uri="{9D8B030D-6E8A-4147-A177-3AD203B41FA5}">
                      <a16:colId xmlns:a16="http://schemas.microsoft.com/office/drawing/2014/main" val="1420309571"/>
                    </a:ext>
                  </a:extLst>
                </a:gridCol>
                <a:gridCol w="461872">
                  <a:extLst>
                    <a:ext uri="{9D8B030D-6E8A-4147-A177-3AD203B41FA5}">
                      <a16:colId xmlns:a16="http://schemas.microsoft.com/office/drawing/2014/main" val="3681026004"/>
                    </a:ext>
                  </a:extLst>
                </a:gridCol>
                <a:gridCol w="443397">
                  <a:extLst>
                    <a:ext uri="{9D8B030D-6E8A-4147-A177-3AD203B41FA5}">
                      <a16:colId xmlns:a16="http://schemas.microsoft.com/office/drawing/2014/main" val="2357833500"/>
                    </a:ext>
                  </a:extLst>
                </a:gridCol>
                <a:gridCol w="508060">
                  <a:extLst>
                    <a:ext uri="{9D8B030D-6E8A-4147-A177-3AD203B41FA5}">
                      <a16:colId xmlns:a16="http://schemas.microsoft.com/office/drawing/2014/main" val="1176810385"/>
                    </a:ext>
                  </a:extLst>
                </a:gridCol>
              </a:tblGrid>
              <a:tr h="427163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БРОЙ И БАЛАНС НА УЧЕНИЦИТЕ, ЗАВЪРШВАЩИ VІІ КЛАС ПРЕЗ УЧЕБНАТА 2023/2024 ГОДИНА  И ПРЕДЛОЖЕНИЕ ЗА ДЪРЖАВЕН ПЛАН-ПРИЕМ    ЗА  УЧЕБНАТА 2024/2025 ГОДИНА НА ОБЛАСТНО НИВО  </a:t>
                      </a: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929473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606767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95075"/>
                  </a:ext>
                </a:extLst>
              </a:tr>
              <a:tr h="3131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bg-BG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 ДОБРИЧ</a:t>
                      </a:r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9844721"/>
                  </a:ext>
                </a:extLst>
              </a:tr>
              <a:tr h="159553">
                <a:tc>
                  <a:txBody>
                    <a:bodyPr/>
                    <a:lstStyle/>
                    <a:p>
                      <a:pPr algn="ctr" fontAlgn="ctr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bg-BG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9" marR="5299" marT="52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281338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830836"/>
              </p:ext>
            </p:extLst>
          </p:nvPr>
        </p:nvGraphicFramePr>
        <p:xfrm>
          <a:off x="286334" y="861846"/>
          <a:ext cx="8857667" cy="5864774"/>
        </p:xfrm>
        <a:graphic>
          <a:graphicData uri="http://schemas.openxmlformats.org/drawingml/2006/table">
            <a:tbl>
              <a:tblPr/>
              <a:tblGrid>
                <a:gridCol w="1240530">
                  <a:extLst>
                    <a:ext uri="{9D8B030D-6E8A-4147-A177-3AD203B41FA5}">
                      <a16:colId xmlns:a16="http://schemas.microsoft.com/office/drawing/2014/main" val="3938875867"/>
                    </a:ext>
                  </a:extLst>
                </a:gridCol>
                <a:gridCol w="2115682">
                  <a:extLst>
                    <a:ext uri="{9D8B030D-6E8A-4147-A177-3AD203B41FA5}">
                      <a16:colId xmlns:a16="http://schemas.microsoft.com/office/drawing/2014/main" val="1222566986"/>
                    </a:ext>
                  </a:extLst>
                </a:gridCol>
                <a:gridCol w="1546358">
                  <a:extLst>
                    <a:ext uri="{9D8B030D-6E8A-4147-A177-3AD203B41FA5}">
                      <a16:colId xmlns:a16="http://schemas.microsoft.com/office/drawing/2014/main" val="2235596659"/>
                    </a:ext>
                  </a:extLst>
                </a:gridCol>
                <a:gridCol w="744318">
                  <a:extLst>
                    <a:ext uri="{9D8B030D-6E8A-4147-A177-3AD203B41FA5}">
                      <a16:colId xmlns:a16="http://schemas.microsoft.com/office/drawing/2014/main" val="225045360"/>
                    </a:ext>
                  </a:extLst>
                </a:gridCol>
                <a:gridCol w="744318">
                  <a:extLst>
                    <a:ext uri="{9D8B030D-6E8A-4147-A177-3AD203B41FA5}">
                      <a16:colId xmlns:a16="http://schemas.microsoft.com/office/drawing/2014/main" val="1603031914"/>
                    </a:ext>
                  </a:extLst>
                </a:gridCol>
                <a:gridCol w="744318">
                  <a:extLst>
                    <a:ext uri="{9D8B030D-6E8A-4147-A177-3AD203B41FA5}">
                      <a16:colId xmlns:a16="http://schemas.microsoft.com/office/drawing/2014/main" val="3115701631"/>
                    </a:ext>
                  </a:extLst>
                </a:gridCol>
                <a:gridCol w="817288">
                  <a:extLst>
                    <a:ext uri="{9D8B030D-6E8A-4147-A177-3AD203B41FA5}">
                      <a16:colId xmlns:a16="http://schemas.microsoft.com/office/drawing/2014/main" val="314192916"/>
                    </a:ext>
                  </a:extLst>
                </a:gridCol>
                <a:gridCol w="904855">
                  <a:extLst>
                    <a:ext uri="{9D8B030D-6E8A-4147-A177-3AD203B41FA5}">
                      <a16:colId xmlns:a16="http://schemas.microsoft.com/office/drawing/2014/main" val="65633477"/>
                    </a:ext>
                  </a:extLst>
                </a:gridCol>
              </a:tblGrid>
              <a:tr h="6108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Община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Брой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ученици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завършващи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VII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к. 1  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 брой 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Баланс на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учениците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за VIII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- 2023/2024 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к. 1- к. 2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Зададен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общ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брой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паралелки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от МОН 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Зададена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целева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стойност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учениците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професионални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паралелки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Зададена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целева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стойност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учениците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STEM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паралелки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514047"/>
                  </a:ext>
                </a:extLst>
              </a:tr>
              <a:tr h="2220707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планирани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паралелки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VIII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клас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Брой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ученици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тях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при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пълняемост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24            </a:t>
                      </a: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/Макс.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пълняемост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е 26- 1222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ученици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  </a:t>
                      </a:r>
                    </a:p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к. 2           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075371"/>
                  </a:ext>
                </a:extLst>
              </a:tr>
              <a:tr h="311423"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Балчик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510431"/>
                  </a:ext>
                </a:extLst>
              </a:tr>
              <a:tr h="311423"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Генерал Тошево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-9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238816"/>
                  </a:ext>
                </a:extLst>
              </a:tr>
              <a:tr h="305431"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Град Добрич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653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696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-43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109333"/>
                  </a:ext>
                </a:extLst>
              </a:tr>
              <a:tr h="305431"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Добричка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777359"/>
                  </a:ext>
                </a:extLst>
              </a:tr>
              <a:tr h="305431"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Каварна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465006"/>
                  </a:ext>
                </a:extLst>
              </a:tr>
              <a:tr h="305431"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Крушари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387363"/>
                  </a:ext>
                </a:extLst>
              </a:tr>
              <a:tr h="305431"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Тервел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885934"/>
                  </a:ext>
                </a:extLst>
              </a:tr>
              <a:tr h="571780"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Шабла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Постигната -</a:t>
                      </a:r>
                    </a:p>
                    <a:p>
                      <a:pPr algn="ct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65,3 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Постигната – 58,58 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561846"/>
                  </a:ext>
                </a:extLst>
              </a:tr>
              <a:tr h="311423">
                <a:tc>
                  <a:txBody>
                    <a:bodyPr/>
                    <a:lstStyle/>
                    <a:p>
                      <a:pPr algn="l" fontAlgn="ctr"/>
                      <a:r>
                        <a:rPr lang="bg-BG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Общо 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1181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1176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62,07 %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bg-BG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52,39 %</a:t>
                      </a:r>
                    </a:p>
                  </a:txBody>
                  <a:tcPr marL="6351" marR="6351" marT="63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2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001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10AD6617-7F6D-7371-56F6-9EC9F0589A48}"/>
              </a:ext>
            </a:extLst>
          </p:cNvPr>
          <p:cNvSpPr txBox="1"/>
          <p:nvPr/>
        </p:nvSpPr>
        <p:spPr>
          <a:xfrm>
            <a:off x="487682" y="284707"/>
            <a:ext cx="8464732" cy="7191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bg-BG" sz="12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bg-BG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Предложените паралелки от </a:t>
            </a:r>
            <a:r>
              <a:rPr lang="bg-BG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училищата в областта са </a:t>
            </a:r>
            <a:r>
              <a:rPr lang="bg-BG" sz="1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54.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bg-BG" sz="14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Имайки предвид факторите, които анализирахме и състоянието на училищната мрежа, за да се изпълни целевата стойност от </a:t>
            </a:r>
            <a:r>
              <a:rPr lang="bg-BG" sz="1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46 /с 2 % - 47 паралелки/, </a:t>
            </a:r>
            <a:r>
              <a:rPr lang="bg-BG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ДПП за осми клас няма да бъдат включени 5 /седем/ предложени паралелки от следните 5 училища: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bg-BG" sz="1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sz="1400" b="1" dirty="0" err="1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ОбУ</a:t>
            </a:r>
            <a:r>
              <a:rPr lang="bg-BG" sz="1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„Васил Друмев“, с. Орляк, община Тервел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bg-BG" sz="1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 СУ „Л. Каравелов“, гр. Добрич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bg-BG" sz="1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3. СУ „Д. Талев“, гр. Добрич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bg-BG" sz="1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4. СУ „П. Р. Славейков“, гр. Добрич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ru-RU" sz="1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400" b="1" dirty="0" err="1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Една</a:t>
            </a:r>
            <a:r>
              <a:rPr lang="ru-RU" sz="1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от 3-те </a:t>
            </a:r>
            <a:r>
              <a:rPr lang="ru-RU" sz="1400" b="1" dirty="0" err="1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паралелки</a:t>
            </a:r>
            <a:r>
              <a:rPr lang="ru-RU" sz="1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на СУ „Св. Кл. </a:t>
            </a:r>
            <a:r>
              <a:rPr lang="ru-RU" sz="1400" b="1" dirty="0" err="1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Охридски</a:t>
            </a:r>
            <a:r>
              <a:rPr lang="ru-RU" sz="1400" b="1" dirty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“, гр. </a:t>
            </a:r>
            <a:r>
              <a:rPr lang="ru-RU" sz="1400" b="1" dirty="0" err="1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Добрич</a:t>
            </a:r>
            <a:endParaRPr lang="bg-BG" sz="14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bg-BG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Първите 4-ри училища имат по една паралелка в гимназиален етап. Повтарят или се доближават до профили и професии в професионалните гимназии или в профилираните гимназии. 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bg-BG" sz="1400" b="1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ОбУ</a:t>
            </a:r>
            <a:r>
              <a:rPr lang="bg-BG" sz="1400" b="1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„П. Яворов„ с. Стефаново, община Добричка и</a:t>
            </a:r>
            <a:r>
              <a:rPr lang="ru-RU" sz="1400" b="1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ОбУ</a:t>
            </a:r>
            <a:r>
              <a:rPr lang="ru-RU" sz="1400" b="1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„Д-р </a:t>
            </a:r>
            <a:r>
              <a:rPr lang="ru-RU" sz="1400" b="1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Петър</a:t>
            </a:r>
            <a:r>
              <a:rPr lang="ru-RU" sz="1400" b="1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Берон</a:t>
            </a:r>
            <a:r>
              <a:rPr lang="ru-RU" sz="1400" b="1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“, с. </a:t>
            </a:r>
            <a:r>
              <a:rPr lang="ru-RU" sz="1400" b="1" dirty="0" err="1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Коларци</a:t>
            </a:r>
            <a:r>
              <a:rPr lang="ru-RU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 община  </a:t>
            </a:r>
            <a:r>
              <a:rPr lang="ru-RU" sz="1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Тервел</a:t>
            </a:r>
            <a:r>
              <a:rPr lang="ru-RU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за поредна година не предлагат паралелка и вече няма да има ученици в гимназиален етап, но общината все още не ги преобразува. 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bg-BG" sz="1400" b="1" i="1" dirty="0">
                <a:solidFill>
                  <a:schemeClr val="accent6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Именно на тези 6 училища препоръчваме на общините да бъде променен вида на училището в основно. </a:t>
            </a:r>
            <a:endParaRPr lang="ru-RU" sz="1400" b="1" dirty="0">
              <a:solidFill>
                <a:schemeClr val="accent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ru-RU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bg-BG" sz="1400" b="1" dirty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990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8DF3D59F-2C51-72D0-8CC1-C324277693FC}"/>
              </a:ext>
            </a:extLst>
          </p:cNvPr>
          <p:cNvSpPr txBox="1"/>
          <p:nvPr/>
        </p:nvSpPr>
        <p:spPr>
          <a:xfrm rot="10800000" flipV="1">
            <a:off x="1455174" y="419462"/>
            <a:ext cx="737419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dirty="0" err="1"/>
              <a:t>Вариантът</a:t>
            </a:r>
            <a:r>
              <a:rPr lang="ru-RU" sz="1600" b="1" dirty="0"/>
              <a:t>, по </a:t>
            </a:r>
            <a:r>
              <a:rPr lang="ru-RU" sz="1600" b="1" dirty="0" err="1"/>
              <a:t>който</a:t>
            </a:r>
            <a:r>
              <a:rPr lang="ru-RU" sz="1600" b="1" dirty="0"/>
              <a:t> </a:t>
            </a:r>
            <a:r>
              <a:rPr lang="ru-RU" sz="1600" b="1" dirty="0" err="1"/>
              <a:t>трябва</a:t>
            </a:r>
            <a:r>
              <a:rPr lang="ru-RU" sz="1600" b="1" dirty="0"/>
              <a:t> да се случи </a:t>
            </a:r>
            <a:r>
              <a:rPr lang="ru-RU" sz="1600" b="1" dirty="0" err="1"/>
              <a:t>преобразуването</a:t>
            </a:r>
            <a:r>
              <a:rPr lang="ru-RU" sz="1600" b="1" dirty="0"/>
              <a:t>, за да се </a:t>
            </a:r>
            <a:r>
              <a:rPr lang="ru-RU" sz="1600" b="1" dirty="0" err="1"/>
              <a:t>избегне</a:t>
            </a:r>
            <a:r>
              <a:rPr lang="ru-RU" sz="1600" b="1" dirty="0"/>
              <a:t> </a:t>
            </a:r>
            <a:r>
              <a:rPr lang="ru-RU" sz="1600" b="1" dirty="0" err="1"/>
              <a:t>съкращаването</a:t>
            </a:r>
            <a:r>
              <a:rPr lang="ru-RU" sz="1600" b="1" dirty="0"/>
              <a:t> на педагогически </a:t>
            </a:r>
            <a:r>
              <a:rPr lang="ru-RU" sz="1600" b="1" dirty="0" err="1"/>
              <a:t>специалисти</a:t>
            </a:r>
            <a:r>
              <a:rPr lang="ru-RU" sz="1600" b="1" dirty="0"/>
              <a:t>, а от там и </a:t>
            </a:r>
            <a:r>
              <a:rPr lang="ru-RU" sz="1600" b="1" dirty="0" err="1"/>
              <a:t>социалното</a:t>
            </a:r>
            <a:r>
              <a:rPr lang="ru-RU" sz="1600" b="1" dirty="0"/>
              <a:t> </a:t>
            </a:r>
            <a:r>
              <a:rPr lang="ru-RU" sz="1600" b="1" dirty="0" err="1"/>
              <a:t>напрежение</a:t>
            </a:r>
            <a:r>
              <a:rPr lang="ru-RU" sz="1600" b="1" dirty="0"/>
              <a:t> и </a:t>
            </a:r>
            <a:r>
              <a:rPr lang="ru-RU" sz="1600" b="1" dirty="0" err="1"/>
              <a:t>последици</a:t>
            </a:r>
            <a:r>
              <a:rPr lang="ru-RU" sz="1600" b="1" dirty="0"/>
              <a:t>, е </a:t>
            </a:r>
            <a:r>
              <a:rPr lang="ru-RU" sz="1600" b="1" dirty="0" err="1"/>
              <a:t>следния</a:t>
            </a:r>
            <a:r>
              <a:rPr lang="ru-RU" sz="1600" b="1" dirty="0"/>
              <a:t>: </a:t>
            </a:r>
          </a:p>
          <a:p>
            <a:pPr algn="just"/>
            <a:r>
              <a:rPr lang="ru-RU" sz="1600" b="1" dirty="0"/>
              <a:t>  до 31.05.2024 г., след Решение на </a:t>
            </a:r>
            <a:r>
              <a:rPr lang="ru-RU" sz="1600" b="1" dirty="0" err="1"/>
              <a:t>общинските</a:t>
            </a:r>
            <a:r>
              <a:rPr lang="ru-RU" sz="1600" b="1" dirty="0"/>
              <a:t> </a:t>
            </a:r>
            <a:r>
              <a:rPr lang="ru-RU" sz="1600" b="1" dirty="0" err="1"/>
              <a:t>съвети</a:t>
            </a:r>
            <a:r>
              <a:rPr lang="ru-RU" sz="1600" b="1" dirty="0"/>
              <a:t> на трите </a:t>
            </a:r>
            <a:r>
              <a:rPr lang="ru-RU" sz="1600" b="1" dirty="0" err="1"/>
              <a:t>общини</a:t>
            </a:r>
            <a:r>
              <a:rPr lang="ru-RU" sz="1600" b="1" dirty="0"/>
              <a:t> и становище на </a:t>
            </a:r>
            <a:r>
              <a:rPr lang="ru-RU" sz="1600" b="1" dirty="0" err="1"/>
              <a:t>началника</a:t>
            </a:r>
            <a:r>
              <a:rPr lang="ru-RU" sz="1600" b="1" dirty="0"/>
              <a:t> на РУО – Добрич и </a:t>
            </a:r>
            <a:r>
              <a:rPr lang="ru-RU" sz="1600" dirty="0" err="1"/>
              <a:t>като</a:t>
            </a:r>
            <a:r>
              <a:rPr lang="ru-RU" sz="1600" dirty="0"/>
              <a:t> се </a:t>
            </a:r>
            <a:r>
              <a:rPr lang="ru-RU" sz="1600" dirty="0" err="1"/>
              <a:t>спази</a:t>
            </a:r>
            <a:r>
              <a:rPr lang="ru-RU" sz="1600" dirty="0"/>
              <a:t> </a:t>
            </a:r>
            <a:r>
              <a:rPr lang="ru-RU" sz="1600" dirty="0" err="1"/>
              <a:t>процедурата</a:t>
            </a:r>
            <a:r>
              <a:rPr lang="ru-RU" sz="1600" dirty="0"/>
              <a:t> определена от чл. 310 до 323 на ЗПУО </a:t>
            </a:r>
            <a:r>
              <a:rPr lang="ru-RU" sz="1600" b="1" dirty="0"/>
              <a:t>да се </a:t>
            </a:r>
            <a:r>
              <a:rPr lang="ru-RU" sz="1600" b="1" dirty="0" err="1"/>
              <a:t>внесат</a:t>
            </a:r>
            <a:r>
              <a:rPr lang="ru-RU" sz="1600" b="1" dirty="0"/>
              <a:t> предложения до </a:t>
            </a:r>
            <a:r>
              <a:rPr lang="ru-RU" sz="1600" b="1" dirty="0" err="1"/>
              <a:t>Министъра</a:t>
            </a:r>
            <a:r>
              <a:rPr lang="ru-RU" sz="1600" b="1" dirty="0"/>
              <a:t> на </a:t>
            </a:r>
            <a:r>
              <a:rPr lang="ru-RU" sz="1600" b="1" dirty="0" err="1"/>
              <a:t>образованието</a:t>
            </a:r>
            <a:r>
              <a:rPr lang="ru-RU" sz="1600" b="1" dirty="0"/>
              <a:t> и </a:t>
            </a:r>
            <a:r>
              <a:rPr lang="ru-RU" sz="1600" b="1" dirty="0" err="1"/>
              <a:t>науката</a:t>
            </a:r>
            <a:r>
              <a:rPr lang="ru-RU" sz="1600" b="1" dirty="0"/>
              <a:t> за </a:t>
            </a:r>
            <a:r>
              <a:rPr lang="ru-RU" sz="1600" b="1" dirty="0" err="1"/>
              <a:t>промяна</a:t>
            </a:r>
            <a:r>
              <a:rPr lang="ru-RU" sz="1600" b="1" dirty="0"/>
              <a:t> вида на: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 </a:t>
            </a:r>
            <a:r>
              <a:rPr lang="ru-RU" sz="1600" b="1" dirty="0"/>
              <a:t>3-те </a:t>
            </a:r>
            <a:r>
              <a:rPr lang="ru-RU" sz="1600" b="1" dirty="0" err="1"/>
              <a:t>средни</a:t>
            </a:r>
            <a:r>
              <a:rPr lang="ru-RU" sz="1600" b="1" dirty="0"/>
              <a:t> училища в гр. Добрич </a:t>
            </a:r>
            <a:r>
              <a:rPr lang="ru-RU" sz="1600" dirty="0"/>
              <a:t>в </a:t>
            </a:r>
            <a:r>
              <a:rPr lang="ru-RU" sz="1600" dirty="0" err="1"/>
              <a:t>основни</a:t>
            </a:r>
            <a:r>
              <a:rPr lang="ru-RU" sz="1600" dirty="0"/>
              <a:t> </a:t>
            </a:r>
            <a:r>
              <a:rPr lang="ru-RU" sz="1600" b="1" dirty="0"/>
              <a:t>от 2028-2029 </a:t>
            </a:r>
            <a:r>
              <a:rPr lang="ru-RU" sz="1600" b="1" dirty="0" err="1"/>
              <a:t>учебна</a:t>
            </a:r>
            <a:r>
              <a:rPr lang="ru-RU" sz="1600" b="1" dirty="0"/>
              <a:t> година;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err="1"/>
              <a:t>ОбУ</a:t>
            </a:r>
            <a:r>
              <a:rPr lang="ru-RU" sz="1600" b="1" dirty="0"/>
              <a:t> „Васил </a:t>
            </a:r>
            <a:r>
              <a:rPr lang="ru-RU" sz="1600" b="1" dirty="0" err="1"/>
              <a:t>Друмев</a:t>
            </a:r>
            <a:r>
              <a:rPr lang="ru-RU" sz="1600" b="1" dirty="0"/>
              <a:t>“, с. </a:t>
            </a:r>
            <a:r>
              <a:rPr lang="ru-RU" sz="1600" b="1" dirty="0">
                <a:latin typeface="+mj-lt"/>
              </a:rPr>
              <a:t>Орляк</a:t>
            </a:r>
            <a:r>
              <a:rPr lang="ru-RU" sz="1600" dirty="0"/>
              <a:t>, община </a:t>
            </a:r>
            <a:r>
              <a:rPr lang="ru-RU" sz="1600" dirty="0" err="1"/>
              <a:t>Тервел</a:t>
            </a:r>
            <a:r>
              <a:rPr lang="ru-RU" sz="1600" dirty="0"/>
              <a:t> </a:t>
            </a:r>
            <a:r>
              <a:rPr lang="ru-RU" sz="1600" b="1" dirty="0"/>
              <a:t>от 2025-2026 </a:t>
            </a:r>
            <a:r>
              <a:rPr lang="ru-RU" sz="1600" b="1" dirty="0" err="1"/>
              <a:t>учебна</a:t>
            </a:r>
            <a:r>
              <a:rPr lang="ru-RU" sz="1600" b="1" dirty="0"/>
              <a:t> година;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b="1" dirty="0" err="1"/>
              <a:t>ОбУ</a:t>
            </a:r>
            <a:r>
              <a:rPr lang="ru-RU" sz="1600" b="1" dirty="0"/>
              <a:t> „Д-р </a:t>
            </a:r>
            <a:r>
              <a:rPr lang="ru-RU" sz="1600" b="1" dirty="0" err="1"/>
              <a:t>Петър</a:t>
            </a:r>
            <a:r>
              <a:rPr lang="ru-RU" sz="1600" b="1" dirty="0"/>
              <a:t> </a:t>
            </a:r>
            <a:r>
              <a:rPr lang="ru-RU" sz="1600" b="1" dirty="0" err="1"/>
              <a:t>Берон</a:t>
            </a:r>
            <a:r>
              <a:rPr lang="ru-RU" sz="1600" b="1" dirty="0"/>
              <a:t>“, с. </a:t>
            </a:r>
            <a:r>
              <a:rPr lang="ru-RU" sz="1600" b="1" dirty="0" err="1"/>
              <a:t>Коларци</a:t>
            </a:r>
            <a:r>
              <a:rPr lang="ru-RU" sz="1600" b="1" dirty="0"/>
              <a:t> в община </a:t>
            </a:r>
            <a:r>
              <a:rPr lang="ru-RU" sz="1600" b="1" dirty="0" err="1"/>
              <a:t>Тервел</a:t>
            </a:r>
            <a:r>
              <a:rPr lang="ru-RU" sz="1600" b="1" dirty="0"/>
              <a:t> и </a:t>
            </a:r>
            <a:r>
              <a:rPr lang="ru-RU" sz="1600" b="1" dirty="0" err="1"/>
              <a:t>ОбУ</a:t>
            </a:r>
            <a:r>
              <a:rPr lang="ru-RU" sz="1600" b="1" dirty="0"/>
              <a:t> «П. Яворов», с. </a:t>
            </a:r>
            <a:r>
              <a:rPr lang="ru-RU" sz="1600" b="1" dirty="0" err="1"/>
              <a:t>Стефаново</a:t>
            </a:r>
            <a:r>
              <a:rPr lang="ru-RU" sz="1600" b="1" dirty="0"/>
              <a:t>, община Добричка </a:t>
            </a:r>
            <a:r>
              <a:rPr lang="ru-RU" sz="1600" dirty="0"/>
              <a:t>от </a:t>
            </a:r>
            <a:r>
              <a:rPr lang="ru-RU" sz="1600" dirty="0" err="1"/>
              <a:t>следващата</a:t>
            </a:r>
            <a:r>
              <a:rPr lang="ru-RU" sz="1600" dirty="0"/>
              <a:t> </a:t>
            </a:r>
            <a:r>
              <a:rPr lang="ru-RU" sz="1600" b="1" dirty="0"/>
              <a:t>2024-2025</a:t>
            </a:r>
            <a:r>
              <a:rPr lang="ru-RU" sz="1600" dirty="0"/>
              <a:t>, </a:t>
            </a:r>
            <a:r>
              <a:rPr lang="ru-RU" sz="1600" dirty="0" err="1"/>
              <a:t>защото</a:t>
            </a:r>
            <a:r>
              <a:rPr lang="ru-RU" sz="1600" dirty="0"/>
              <a:t> </a:t>
            </a:r>
            <a:r>
              <a:rPr lang="ru-RU" sz="1600" dirty="0" err="1"/>
              <a:t>няма</a:t>
            </a:r>
            <a:r>
              <a:rPr lang="ru-RU" sz="1600" dirty="0"/>
              <a:t> да </a:t>
            </a:r>
            <a:r>
              <a:rPr lang="ru-RU" sz="1600" dirty="0" err="1"/>
              <a:t>имат</a:t>
            </a:r>
            <a:r>
              <a:rPr lang="ru-RU" sz="1600" dirty="0"/>
              <a:t> </a:t>
            </a:r>
            <a:r>
              <a:rPr lang="ru-RU" sz="1600" dirty="0" err="1"/>
              <a:t>гимназиален</a:t>
            </a:r>
            <a:r>
              <a:rPr lang="ru-RU" sz="1600" dirty="0"/>
              <a:t> </a:t>
            </a:r>
            <a:r>
              <a:rPr lang="ru-RU" sz="1600" dirty="0" err="1"/>
              <a:t>етап</a:t>
            </a:r>
            <a:r>
              <a:rPr lang="ru-RU" sz="1600" dirty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  </a:t>
            </a:r>
            <a:r>
              <a:rPr lang="ru-RU" sz="1600" dirty="0" err="1"/>
              <a:t>Предложенията</a:t>
            </a:r>
            <a:r>
              <a:rPr lang="ru-RU" sz="1600" dirty="0"/>
              <a:t> е необходимо да се </a:t>
            </a:r>
            <a:r>
              <a:rPr lang="ru-RU" sz="1600" dirty="0" err="1"/>
              <a:t>внесат</a:t>
            </a:r>
            <a:r>
              <a:rPr lang="ru-RU" sz="1600" dirty="0"/>
              <a:t> до 31.05.2024 г., за да не се включат </a:t>
            </a:r>
            <a:r>
              <a:rPr lang="ru-RU" sz="1600" dirty="0" err="1"/>
              <a:t>училищата</a:t>
            </a:r>
            <a:r>
              <a:rPr lang="ru-RU" sz="1600" dirty="0"/>
              <a:t>, на </a:t>
            </a:r>
            <a:r>
              <a:rPr lang="ru-RU" sz="1600" dirty="0" err="1"/>
              <a:t>които</a:t>
            </a:r>
            <a:r>
              <a:rPr lang="ru-RU" sz="1600" dirty="0"/>
              <a:t> вид</a:t>
            </a:r>
            <a:r>
              <a:rPr lang="bg-BG" sz="1600" dirty="0" err="1"/>
              <a:t>ът</a:t>
            </a:r>
            <a:r>
              <a:rPr lang="ru-RU" sz="1600" dirty="0"/>
              <a:t> </a:t>
            </a:r>
            <a:r>
              <a:rPr lang="ru-RU" sz="1600" dirty="0" err="1"/>
              <a:t>ще</a:t>
            </a:r>
            <a:r>
              <a:rPr lang="ru-RU" sz="1600" dirty="0"/>
              <a:t> се </a:t>
            </a:r>
            <a:r>
              <a:rPr lang="ru-RU" sz="1600" dirty="0" err="1"/>
              <a:t>променени</a:t>
            </a:r>
            <a:r>
              <a:rPr lang="ru-RU" sz="1600" dirty="0"/>
              <a:t>, в </a:t>
            </a:r>
            <a:r>
              <a:rPr lang="ru-RU" sz="1600" dirty="0" err="1"/>
              <a:t>Списъка</a:t>
            </a:r>
            <a:r>
              <a:rPr lang="ru-RU" sz="1600" dirty="0"/>
              <a:t> на </a:t>
            </a:r>
            <a:r>
              <a:rPr lang="ru-RU" sz="1600" dirty="0" err="1"/>
              <a:t>училищата</a:t>
            </a:r>
            <a:r>
              <a:rPr lang="ru-RU" sz="1600" dirty="0"/>
              <a:t>, </a:t>
            </a:r>
            <a:r>
              <a:rPr lang="ru-RU" sz="1600" dirty="0" err="1"/>
              <a:t>които</a:t>
            </a:r>
            <a:r>
              <a:rPr lang="ru-RU" sz="1600" dirty="0"/>
              <a:t> </a:t>
            </a:r>
            <a:r>
              <a:rPr lang="ru-RU" sz="1600" dirty="0" err="1"/>
              <a:t>ще</a:t>
            </a:r>
            <a:r>
              <a:rPr lang="ru-RU" sz="1600" dirty="0"/>
              <a:t> </a:t>
            </a:r>
            <a:r>
              <a:rPr lang="ru-RU" sz="1600" dirty="0" err="1"/>
              <a:t>осъществяват</a:t>
            </a:r>
            <a:r>
              <a:rPr lang="ru-RU" sz="1600" dirty="0"/>
              <a:t> </a:t>
            </a:r>
            <a:r>
              <a:rPr lang="ru-RU" sz="1600" dirty="0" err="1"/>
              <a:t>държавен</a:t>
            </a:r>
            <a:r>
              <a:rPr lang="ru-RU" sz="1600" dirty="0"/>
              <a:t> план-прием за 2025-2026 </a:t>
            </a:r>
            <a:r>
              <a:rPr lang="ru-RU" sz="1600" dirty="0" err="1"/>
              <a:t>учебна</a:t>
            </a:r>
            <a:r>
              <a:rPr lang="ru-RU" sz="1600" dirty="0"/>
              <a:t> година в 8 </a:t>
            </a:r>
            <a:r>
              <a:rPr lang="ru-RU" sz="1600" dirty="0" err="1"/>
              <a:t>клас</a:t>
            </a:r>
            <a:r>
              <a:rPr lang="ru-RU" sz="1600" dirty="0"/>
              <a:t>. </a:t>
            </a:r>
            <a:r>
              <a:rPr lang="ru-RU" sz="1600" dirty="0" err="1"/>
              <a:t>Списъкът</a:t>
            </a:r>
            <a:r>
              <a:rPr lang="ru-RU" sz="1600" dirty="0"/>
              <a:t> се </a:t>
            </a:r>
            <a:r>
              <a:rPr lang="ru-RU" sz="1600" dirty="0" err="1"/>
              <a:t>обявява</a:t>
            </a:r>
            <a:r>
              <a:rPr lang="ru-RU" sz="1600" dirty="0"/>
              <a:t> до 30.11.2024 г, </a:t>
            </a:r>
            <a:r>
              <a:rPr lang="ru-RU" sz="1600" dirty="0" err="1"/>
              <a:t>съгласно</a:t>
            </a:r>
            <a:r>
              <a:rPr lang="ru-RU" sz="1600" dirty="0"/>
              <a:t> чл. 52, ал. 1, т. 6 на </a:t>
            </a:r>
            <a:r>
              <a:rPr lang="ru-RU" sz="1600" dirty="0" err="1"/>
              <a:t>Наредба</a:t>
            </a:r>
            <a:r>
              <a:rPr lang="ru-RU" sz="1600" dirty="0"/>
              <a:t> 10/2016 г.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/>
              <a:t>От коя година се </a:t>
            </a:r>
            <a:r>
              <a:rPr lang="ru-RU" sz="1600" dirty="0" err="1"/>
              <a:t>променя</a:t>
            </a:r>
            <a:r>
              <a:rPr lang="ru-RU" sz="1600" dirty="0"/>
              <a:t> </a:t>
            </a:r>
            <a:r>
              <a:rPr lang="ru-RU" sz="1600" dirty="0" err="1"/>
              <a:t>училището</a:t>
            </a:r>
            <a:r>
              <a:rPr lang="ru-RU" sz="1600" dirty="0"/>
              <a:t> се </a:t>
            </a:r>
            <a:r>
              <a:rPr lang="ru-RU" sz="1600" dirty="0" err="1"/>
              <a:t>посочва</a:t>
            </a:r>
            <a:r>
              <a:rPr lang="ru-RU" sz="1600" dirty="0"/>
              <a:t>, </a:t>
            </a:r>
            <a:r>
              <a:rPr lang="ru-RU" sz="1600" dirty="0" err="1"/>
              <a:t>съгласно</a:t>
            </a:r>
            <a:r>
              <a:rPr lang="ru-RU" sz="1600" dirty="0"/>
              <a:t> чл. 314, ал. 2, т. 3 на ЗПУО.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7456248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849748" y="683491"/>
            <a:ext cx="7989455" cy="5914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bg-B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Мотиви да се редуцират паралелките на училища </a:t>
            </a:r>
          </a:p>
          <a:p>
            <a:pPr algn="ctr">
              <a:lnSpc>
                <a:spcPct val="150000"/>
              </a:lnSpc>
              <a:spcBef>
                <a:spcPts val="1000"/>
              </a:spcBef>
            </a:pPr>
            <a:r>
              <a:rPr lang="bg-BG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в Община град Добрич</a:t>
            </a:r>
          </a:p>
          <a:p>
            <a:pPr algn="just">
              <a:lnSpc>
                <a:spcPct val="150000"/>
              </a:lnSpc>
              <a:spcBef>
                <a:spcPts val="1000"/>
              </a:spcBef>
            </a:pPr>
            <a:r>
              <a:rPr lang="bg-B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не отговарят на следните условия, посочени по-горе: </a:t>
            </a:r>
          </a:p>
          <a:p>
            <a:pPr marL="285744" indent="-285744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bg-BG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Предложенията на училищата от община град Добрич не са съобразени с броя на учениците, завършващи 7 клас в областта и конкретно в Община град Добрич. Учениците намаляват със 145 в общината,</a:t>
            </a: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което</a:t>
            </a: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е между 5 и 6 </a:t>
            </a:r>
            <a:r>
              <a:rPr lang="ru-RU" sz="16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паралелки</a:t>
            </a: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по-малко</a:t>
            </a:r>
            <a:r>
              <a:rPr 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а са предложени 33 паралелки при необходимост от 28 паралелки.</a:t>
            </a:r>
          </a:p>
          <a:p>
            <a:pPr marL="285744" indent="-285744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bg-BG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В град Добрич има 8,5 паралелки с профил или професия, свързани с Информатика или ИТ, което е близо ¼ от паралелките с ДПП в град Добрич. Има една и в СУ „Й. Йовков“, гр. Тервел – 9,5. След редуцирането ще останат 6,5 в град Добрич и 7,5 в областта, което е напълно достатъчно за потребностите на общината и обезпечеността с преподаватели по Информатика и ИТ, които не достигат:</a:t>
            </a:r>
          </a:p>
        </p:txBody>
      </p:sp>
    </p:spTree>
    <p:extLst>
      <p:ext uri="{BB962C8B-B14F-4D97-AF65-F5344CB8AC3E}">
        <p14:creationId xmlns:p14="http://schemas.microsoft.com/office/powerpoint/2010/main" val="1031922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434109" y="332513"/>
            <a:ext cx="8331200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44" indent="-285744" algn="just">
              <a:lnSpc>
                <a:spcPct val="150000"/>
              </a:lnSpc>
              <a:spcBef>
                <a:spcPts val="1000"/>
              </a:spcBef>
              <a:buFontTx/>
              <a:buChar char="-"/>
            </a:pPr>
            <a:r>
              <a:rPr lang="bg-BG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СУ „Л. Каравелов“, СУ „Д. Талев“, гр. Добрич и </a:t>
            </a:r>
            <a:r>
              <a:rPr lang="ru-RU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СУ „Св. Климент </a:t>
            </a:r>
            <a:r>
              <a:rPr lang="ru-RU" sz="1400" b="1" dirty="0" err="1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Охридски</a:t>
            </a:r>
            <a:r>
              <a:rPr lang="ru-RU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“, гр. </a:t>
            </a:r>
            <a:r>
              <a:rPr lang="ru-RU" sz="1400" b="1" dirty="0" err="1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Добрич</a:t>
            </a:r>
            <a:r>
              <a:rPr lang="ru-RU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паралелката</a:t>
            </a:r>
            <a:r>
              <a:rPr lang="ru-RU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400" b="1" dirty="0" err="1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професия</a:t>
            </a:r>
            <a:r>
              <a:rPr lang="ru-RU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400" b="1" dirty="0" err="1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графичен</a:t>
            </a:r>
            <a:r>
              <a:rPr lang="ru-RU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дизайнер“ </a:t>
            </a:r>
            <a:r>
              <a:rPr lang="bg-BG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– повтарят профил „Софтуерни и </a:t>
            </a:r>
            <a:r>
              <a:rPr lang="bg-BG" sz="1400" b="1" dirty="0" err="1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хардуердни</a:t>
            </a:r>
            <a:r>
              <a:rPr lang="bg-BG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науки“, какъвто има в ПМГ „Иван Вазов“, гр. Добрич. Има и професии, свързани с Информатика и ИТ във ФСГ „Васил Левски“, гр. Добрич, ПМГ „Иван Вазов“, гр</a:t>
            </a:r>
            <a:r>
              <a:rPr lang="bg-BG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. Добрич и ПГТС „М. Ломоносов“.</a:t>
            </a:r>
          </a:p>
          <a:p>
            <a:pPr marL="285744" indent="-285744" algn="just">
              <a:lnSpc>
                <a:spcPct val="150000"/>
              </a:lnSpc>
              <a:spcBef>
                <a:spcPts val="1000"/>
              </a:spcBef>
              <a:buFontTx/>
              <a:buChar char="-"/>
            </a:pPr>
            <a:r>
              <a:rPr lang="bg-BG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СУ „Св. Климент Охридски“, гр. Добрич през настоящата учебна година реализираните от тях 3 паралелки в 8 клас са с </a:t>
            </a:r>
            <a:r>
              <a:rPr lang="bg-BG" sz="1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пълняемост</a:t>
            </a:r>
            <a:r>
              <a:rPr lang="bg-BG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за брой ученици: 21 – в профил „Музика“, 23 – в професии „танцьор“ и „графичен дизайнер“ и 20 ученици – в „графичен дизайнер“. Изводът е, че намаленият брой ученици в общината и областта се е отразил на </a:t>
            </a:r>
            <a:r>
              <a:rPr lang="bg-BG" sz="1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пълняемостта</a:t>
            </a:r>
            <a:r>
              <a:rPr lang="bg-BG" sz="1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на паралелките им още през настоящата учебна година. Драстичното намаление на учениците, което коментирахме за следващата учебна година, ще се отрази още повече, ако останат три паралелки.</a:t>
            </a:r>
            <a:endParaRPr lang="ru-RU" sz="14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44" indent="-285744" algn="just">
              <a:lnSpc>
                <a:spcPct val="150000"/>
              </a:lnSpc>
              <a:spcBef>
                <a:spcPts val="1000"/>
              </a:spcBef>
              <a:buFontTx/>
              <a:buChar char="-"/>
            </a:pPr>
            <a:r>
              <a:rPr lang="bg-BG" sz="1400" b="1" dirty="0">
                <a:solidFill>
                  <a:srgbClr val="40404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СУ „П. Р. Славейков“, гр. Добрич - повтаря профил „Чужди езици“, какъвто има в ЕГ „Гео Милев“, гр. Добрич – 4 паралелки, които са напълно достатъчни за общината. Има една паралелка със същия профил и в Община Г. Тошево. Още повече, че голяма част от паралелките в другата профилирана гимназия – ПМГ и в професионалните гимназии са с интензивно или с разширено изучаване на чужди езици. </a:t>
            </a:r>
          </a:p>
          <a:p>
            <a:pPr marL="285744" indent="-285744" algn="just">
              <a:lnSpc>
                <a:spcPct val="15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endParaRPr lang="bg-BG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39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>
          <a:xfrm>
            <a:off x="491613" y="334297"/>
            <a:ext cx="835682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457189" algn="l"/>
              </a:tabLst>
            </a:pPr>
            <a:r>
              <a:rPr lang="bg-BG" sz="1200" b="1" dirty="0">
                <a:solidFill>
                  <a:srgbClr val="404040"/>
                </a:solidFill>
                <a:latin typeface="Century Gothic" panose="020B0502020202020204" pitchFamily="34" charset="0"/>
              </a:rPr>
              <a:t>Мотивите</a:t>
            </a:r>
            <a:r>
              <a:rPr lang="bg-BG" sz="1200" b="1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404040"/>
                </a:solidFill>
                <a:latin typeface="Century Gothic" panose="020B0502020202020204" pitchFamily="34" charset="0"/>
              </a:rPr>
              <a:t>да</a:t>
            </a:r>
            <a:r>
              <a:rPr lang="bg-BG" sz="1200" b="1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404040"/>
                </a:solidFill>
                <a:latin typeface="Century Gothic" panose="020B0502020202020204" pitchFamily="34" charset="0"/>
              </a:rPr>
              <a:t>се</a:t>
            </a:r>
            <a:r>
              <a:rPr lang="bg-BG" sz="1200" b="1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404040"/>
                </a:solidFill>
                <a:latin typeface="Century Gothic" panose="020B0502020202020204" pitchFamily="34" charset="0"/>
              </a:rPr>
              <a:t>редуцира</a:t>
            </a:r>
            <a:r>
              <a:rPr lang="bg-BG" sz="1200" b="1" dirty="0">
                <a:solidFill>
                  <a:srgbClr val="40404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404040"/>
                </a:solidFill>
                <a:latin typeface="Century Gothic" panose="020B0502020202020204" pitchFamily="34" charset="0"/>
              </a:rPr>
              <a:t>паралелка на училище</a:t>
            </a:r>
          </a:p>
          <a:p>
            <a:pPr algn="ctr">
              <a:lnSpc>
                <a:spcPct val="150000"/>
              </a:lnSpc>
              <a:tabLst>
                <a:tab pos="457189" algn="l"/>
              </a:tabLst>
            </a:pPr>
            <a:r>
              <a:rPr lang="bg-BG" sz="1200" b="1" dirty="0">
                <a:solidFill>
                  <a:srgbClr val="404040"/>
                </a:solidFill>
                <a:latin typeface="Century Gothic" panose="020B0502020202020204" pitchFamily="34" charset="0"/>
              </a:rPr>
              <a:t>в община Тервел</a:t>
            </a:r>
          </a:p>
          <a:p>
            <a:pPr marL="285744" indent="-285744" algn="just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457189" algn="l"/>
              </a:tabLst>
            </a:pP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ОбУ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„В.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Друмев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“, с. Орляк, с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професия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«Работник в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озеленяването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» не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отговаря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на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следните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условия,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посочени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по-горе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: </a:t>
            </a:r>
          </a:p>
          <a:p>
            <a:pPr algn="just">
              <a:lnSpc>
                <a:spcPct val="150000"/>
              </a:lnSpc>
              <a:tabLst>
                <a:tab pos="457189" algn="l"/>
              </a:tabLst>
            </a:pPr>
            <a:r>
              <a:rPr lang="ru-RU" sz="1200" b="1" dirty="0">
                <a:solidFill>
                  <a:srgbClr val="404040"/>
                </a:solidFill>
                <a:latin typeface="+mj-lt"/>
              </a:rPr>
              <a:t>- не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са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съобразени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с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броя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на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учениците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,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завършващи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7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клас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в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областта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и конкретно в Община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Тервел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.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Учениците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в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общината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са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104. Те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са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за 4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паралелки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, а </a:t>
            </a:r>
            <a:r>
              <a:rPr lang="ru-RU" sz="1200" b="1" dirty="0" err="1">
                <a:solidFill>
                  <a:srgbClr val="404040"/>
                </a:solidFill>
                <a:latin typeface="+mj-lt"/>
              </a:rPr>
              <a:t>са</a:t>
            </a:r>
            <a:r>
              <a:rPr lang="ru-RU" sz="1200" b="1" dirty="0">
                <a:solidFill>
                  <a:srgbClr val="404040"/>
                </a:solidFill>
                <a:latin typeface="+mj-lt"/>
              </a:rPr>
              <a:t> предложили 5.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Завършващите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7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клас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през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настоящата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учебна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година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са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9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ученици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ОбУ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с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Коларци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и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12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ОбУ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с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Орляк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следващите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випуски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от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1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до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6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клас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има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трайна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тенденция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броят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+mj-lt"/>
              </a:rPr>
              <a:t>на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</a:rPr>
              <a:t>учениците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да е между 5 и 10.</a:t>
            </a:r>
          </a:p>
          <a:p>
            <a:pPr algn="just">
              <a:lnSpc>
                <a:spcPct val="150000"/>
              </a:lnSpc>
              <a:tabLst>
                <a:tab pos="457189" algn="l"/>
              </a:tabLst>
            </a:pPr>
            <a:endParaRPr lang="bg-BG" sz="1200" b="1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457189" algn="l"/>
              </a:tabLst>
            </a:pPr>
            <a:r>
              <a:rPr lang="ru-RU" sz="12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-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Опровергава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се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становището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, че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заради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нулевия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прием в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двете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училища в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предходните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години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има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необхванати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ученици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за 8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клас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от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следната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статистика: за 2022-2023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учебна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година в 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ОбУ</a:t>
            </a:r>
            <a:r>
              <a:rPr lang="ru-RU" sz="12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 «Д-р П. </a:t>
            </a:r>
            <a:r>
              <a:rPr lang="ru-RU" sz="1200" b="1" dirty="0" err="1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Берон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», с.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Коларци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са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завършили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5-ма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седмокласници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и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петимата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са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приети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в 8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клас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за 2023-2024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учебна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година в ПГТО в гр.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Тервел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. За 2022-2023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учебна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година в 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ОбУ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«В.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Друмев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», с. Орляк е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имало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7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седмокласници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. От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тях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4-ма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повтарят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класа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+ 2-ма,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които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са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отпаднали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преди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да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зъвършат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7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клас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–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дотук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общо 6-ма. И само 1 ученик е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завършил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7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клас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и той е записан,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също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в ПГ в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Тервел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за 2023-2024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учебна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година. </a:t>
            </a:r>
            <a:r>
              <a:rPr lang="ru-RU" sz="1200" dirty="0">
                <a:latin typeface="+mj-lt"/>
                <a:cs typeface="Times New Roman" panose="02020603050405020304" pitchFamily="18" charset="0"/>
              </a:rPr>
              <a:t>Само 10 </a:t>
            </a:r>
            <a:r>
              <a:rPr lang="ru-RU" sz="1200" dirty="0" err="1">
                <a:latin typeface="+mj-lt"/>
                <a:cs typeface="Times New Roman" panose="02020603050405020304" pitchFamily="18" charset="0"/>
              </a:rPr>
              <a:t>ученици</a:t>
            </a:r>
            <a:r>
              <a:rPr lang="ru-RU" sz="1200" dirty="0">
                <a:latin typeface="+mj-lt"/>
                <a:cs typeface="Times New Roman" panose="02020603050405020304" pitchFamily="18" charset="0"/>
              </a:rPr>
              <a:t> от 2016 до 2023 </a:t>
            </a:r>
            <a:r>
              <a:rPr lang="ru-RU" sz="1200" dirty="0" err="1">
                <a:latin typeface="+mj-lt"/>
                <a:cs typeface="Times New Roman" panose="02020603050405020304" pitchFamily="18" charset="0"/>
              </a:rPr>
              <a:t>са</a:t>
            </a:r>
            <a:r>
              <a:rPr lang="ru-RU" sz="1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+mj-lt"/>
                <a:cs typeface="Times New Roman" panose="02020603050405020304" pitchFamily="18" charset="0"/>
              </a:rPr>
              <a:t>продължили</a:t>
            </a:r>
            <a:r>
              <a:rPr lang="ru-RU" sz="12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+mj-lt"/>
                <a:cs typeface="Times New Roman" panose="02020603050405020304" pitchFamily="18" charset="0"/>
              </a:rPr>
              <a:t>обучението</a:t>
            </a:r>
            <a:r>
              <a:rPr lang="ru-RU" sz="1200" dirty="0">
                <a:latin typeface="+mj-lt"/>
                <a:cs typeface="Times New Roman" panose="02020603050405020304" pitchFamily="18" charset="0"/>
              </a:rPr>
              <a:t> си в 11 </a:t>
            </a:r>
            <a:r>
              <a:rPr lang="ru-RU" sz="1200" dirty="0" err="1">
                <a:latin typeface="+mj-lt"/>
                <a:cs typeface="Times New Roman" panose="02020603050405020304" pitchFamily="18" charset="0"/>
              </a:rPr>
              <a:t>клас</a:t>
            </a:r>
            <a:r>
              <a:rPr lang="ru-RU" sz="1200" dirty="0">
                <a:latin typeface="+mj-lt"/>
                <a:cs typeface="Times New Roman" panose="02020603050405020304" pitchFamily="18" charset="0"/>
              </a:rPr>
              <a:t> по ДДПП в ПГТ – Добрич. </a:t>
            </a:r>
          </a:p>
          <a:p>
            <a:pPr algn="just">
              <a:lnSpc>
                <a:spcPct val="150000"/>
              </a:lnSpc>
              <a:tabLst>
                <a:tab pos="457189" algn="l"/>
              </a:tabLst>
            </a:pPr>
            <a:endParaRPr lang="ru-RU" sz="1200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457189" algn="l"/>
              </a:tabLst>
            </a:pPr>
            <a:r>
              <a:rPr lang="ru-RU" sz="1200" dirty="0">
                <a:latin typeface="+mj-lt"/>
                <a:cs typeface="Times New Roman" panose="02020603050405020304" pitchFamily="18" charset="0"/>
              </a:rPr>
              <a:t>-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Училището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не 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развива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материалната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база за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професионалното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обучение и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квалификацията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на педагогически кадри по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професионална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подготовка и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други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предмети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в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гимназиален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етап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, именно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поради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намаления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брой</a:t>
            </a:r>
            <a:r>
              <a:rPr lang="ru-RU" sz="1200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+mj-lt"/>
                <a:cs typeface="Times New Roman" panose="02020603050405020304" pitchFamily="18" charset="0"/>
              </a:rPr>
              <a:t>ученици</a:t>
            </a:r>
            <a:endParaRPr lang="ru-RU" sz="1200" b="1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tabLst>
                <a:tab pos="457189" algn="l"/>
              </a:tabLst>
            </a:pPr>
            <a:endParaRPr lang="bg-BG" sz="1200" b="1" dirty="0"/>
          </a:p>
          <a:p>
            <a:r>
              <a:rPr lang="bg-BG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92624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050BE82-A52B-48F8-908F-686AFD37B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277" y="355756"/>
            <a:ext cx="7271008" cy="1113280"/>
          </a:xfrm>
        </p:spPr>
        <p:txBody>
          <a:bodyPr>
            <a:normAutofit/>
          </a:bodyPr>
          <a:lstStyle/>
          <a:p>
            <a:pPr algn="ctr"/>
            <a:r>
              <a:rPr lang="bg-BG" sz="2800" dirty="0"/>
              <a:t>Брой ученици от 1 до 7 клас</a:t>
            </a:r>
            <a:br>
              <a:rPr lang="bg-BG" sz="2800" dirty="0"/>
            </a:br>
            <a:r>
              <a:rPr lang="bg-BG" sz="2800" dirty="0"/>
              <a:t> в община Тервел</a:t>
            </a:r>
          </a:p>
        </p:txBody>
      </p:sp>
      <p:graphicFrame>
        <p:nvGraphicFramePr>
          <p:cNvPr id="7" name="Контейнер за съдържани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874595"/>
              </p:ext>
            </p:extLst>
          </p:nvPr>
        </p:nvGraphicFramePr>
        <p:xfrm>
          <a:off x="230911" y="1293097"/>
          <a:ext cx="8913102" cy="5564907"/>
        </p:xfrm>
        <a:graphic>
          <a:graphicData uri="http://schemas.openxmlformats.org/drawingml/2006/table">
            <a:tbl>
              <a:tblPr/>
              <a:tblGrid>
                <a:gridCol w="253203">
                  <a:extLst>
                    <a:ext uri="{9D8B030D-6E8A-4147-A177-3AD203B41FA5}">
                      <a16:colId xmlns:a16="http://schemas.microsoft.com/office/drawing/2014/main" val="969382778"/>
                    </a:ext>
                  </a:extLst>
                </a:gridCol>
                <a:gridCol w="804341">
                  <a:extLst>
                    <a:ext uri="{9D8B030D-6E8A-4147-A177-3AD203B41FA5}">
                      <a16:colId xmlns:a16="http://schemas.microsoft.com/office/drawing/2014/main" val="134965846"/>
                    </a:ext>
                  </a:extLst>
                </a:gridCol>
                <a:gridCol w="1145225">
                  <a:extLst>
                    <a:ext uri="{9D8B030D-6E8A-4147-A177-3AD203B41FA5}">
                      <a16:colId xmlns:a16="http://schemas.microsoft.com/office/drawing/2014/main" val="1185082289"/>
                    </a:ext>
                  </a:extLst>
                </a:gridCol>
                <a:gridCol w="1467323">
                  <a:extLst>
                    <a:ext uri="{9D8B030D-6E8A-4147-A177-3AD203B41FA5}">
                      <a16:colId xmlns:a16="http://schemas.microsoft.com/office/drawing/2014/main" val="2076308977"/>
                    </a:ext>
                  </a:extLst>
                </a:gridCol>
                <a:gridCol w="269308">
                  <a:extLst>
                    <a:ext uri="{9D8B030D-6E8A-4147-A177-3AD203B41FA5}">
                      <a16:colId xmlns:a16="http://schemas.microsoft.com/office/drawing/2014/main" val="3709746030"/>
                    </a:ext>
                  </a:extLst>
                </a:gridCol>
                <a:gridCol w="333727">
                  <a:extLst>
                    <a:ext uri="{9D8B030D-6E8A-4147-A177-3AD203B41FA5}">
                      <a16:colId xmlns:a16="http://schemas.microsoft.com/office/drawing/2014/main" val="1125641615"/>
                    </a:ext>
                  </a:extLst>
                </a:gridCol>
                <a:gridCol w="333727">
                  <a:extLst>
                    <a:ext uri="{9D8B030D-6E8A-4147-A177-3AD203B41FA5}">
                      <a16:colId xmlns:a16="http://schemas.microsoft.com/office/drawing/2014/main" val="3882366997"/>
                    </a:ext>
                  </a:extLst>
                </a:gridCol>
                <a:gridCol w="232625">
                  <a:extLst>
                    <a:ext uri="{9D8B030D-6E8A-4147-A177-3AD203B41FA5}">
                      <a16:colId xmlns:a16="http://schemas.microsoft.com/office/drawing/2014/main" val="3448184776"/>
                    </a:ext>
                  </a:extLst>
                </a:gridCol>
                <a:gridCol w="232625">
                  <a:extLst>
                    <a:ext uri="{9D8B030D-6E8A-4147-A177-3AD203B41FA5}">
                      <a16:colId xmlns:a16="http://schemas.microsoft.com/office/drawing/2014/main" val="338047465"/>
                    </a:ext>
                  </a:extLst>
                </a:gridCol>
                <a:gridCol w="290783">
                  <a:extLst>
                    <a:ext uri="{9D8B030D-6E8A-4147-A177-3AD203B41FA5}">
                      <a16:colId xmlns:a16="http://schemas.microsoft.com/office/drawing/2014/main" val="2582786114"/>
                    </a:ext>
                  </a:extLst>
                </a:gridCol>
                <a:gridCol w="290783">
                  <a:extLst>
                    <a:ext uri="{9D8B030D-6E8A-4147-A177-3AD203B41FA5}">
                      <a16:colId xmlns:a16="http://schemas.microsoft.com/office/drawing/2014/main" val="39166550"/>
                    </a:ext>
                  </a:extLst>
                </a:gridCol>
                <a:gridCol w="290783">
                  <a:extLst>
                    <a:ext uri="{9D8B030D-6E8A-4147-A177-3AD203B41FA5}">
                      <a16:colId xmlns:a16="http://schemas.microsoft.com/office/drawing/2014/main" val="4051583672"/>
                    </a:ext>
                  </a:extLst>
                </a:gridCol>
                <a:gridCol w="232625">
                  <a:extLst>
                    <a:ext uri="{9D8B030D-6E8A-4147-A177-3AD203B41FA5}">
                      <a16:colId xmlns:a16="http://schemas.microsoft.com/office/drawing/2014/main" val="3333376787"/>
                    </a:ext>
                  </a:extLst>
                </a:gridCol>
                <a:gridCol w="232625">
                  <a:extLst>
                    <a:ext uri="{9D8B030D-6E8A-4147-A177-3AD203B41FA5}">
                      <a16:colId xmlns:a16="http://schemas.microsoft.com/office/drawing/2014/main" val="404379163"/>
                    </a:ext>
                  </a:extLst>
                </a:gridCol>
                <a:gridCol w="232625">
                  <a:extLst>
                    <a:ext uri="{9D8B030D-6E8A-4147-A177-3AD203B41FA5}">
                      <a16:colId xmlns:a16="http://schemas.microsoft.com/office/drawing/2014/main" val="1388509422"/>
                    </a:ext>
                  </a:extLst>
                </a:gridCol>
                <a:gridCol w="232625">
                  <a:extLst>
                    <a:ext uri="{9D8B030D-6E8A-4147-A177-3AD203B41FA5}">
                      <a16:colId xmlns:a16="http://schemas.microsoft.com/office/drawing/2014/main" val="4066668234"/>
                    </a:ext>
                  </a:extLst>
                </a:gridCol>
                <a:gridCol w="223676">
                  <a:extLst>
                    <a:ext uri="{9D8B030D-6E8A-4147-A177-3AD203B41FA5}">
                      <a16:colId xmlns:a16="http://schemas.microsoft.com/office/drawing/2014/main" val="2698401727"/>
                    </a:ext>
                  </a:extLst>
                </a:gridCol>
                <a:gridCol w="232625">
                  <a:extLst>
                    <a:ext uri="{9D8B030D-6E8A-4147-A177-3AD203B41FA5}">
                      <a16:colId xmlns:a16="http://schemas.microsoft.com/office/drawing/2014/main" val="2902160918"/>
                    </a:ext>
                  </a:extLst>
                </a:gridCol>
                <a:gridCol w="232625">
                  <a:extLst>
                    <a:ext uri="{9D8B030D-6E8A-4147-A177-3AD203B41FA5}">
                      <a16:colId xmlns:a16="http://schemas.microsoft.com/office/drawing/2014/main" val="4019822484"/>
                    </a:ext>
                  </a:extLst>
                </a:gridCol>
                <a:gridCol w="223676">
                  <a:extLst>
                    <a:ext uri="{9D8B030D-6E8A-4147-A177-3AD203B41FA5}">
                      <a16:colId xmlns:a16="http://schemas.microsoft.com/office/drawing/2014/main" val="527887112"/>
                    </a:ext>
                  </a:extLst>
                </a:gridCol>
                <a:gridCol w="128839">
                  <a:extLst>
                    <a:ext uri="{9D8B030D-6E8A-4147-A177-3AD203B41FA5}">
                      <a16:colId xmlns:a16="http://schemas.microsoft.com/office/drawing/2014/main" val="807608685"/>
                    </a:ext>
                  </a:extLst>
                </a:gridCol>
                <a:gridCol w="232625">
                  <a:extLst>
                    <a:ext uri="{9D8B030D-6E8A-4147-A177-3AD203B41FA5}">
                      <a16:colId xmlns:a16="http://schemas.microsoft.com/office/drawing/2014/main" val="1817792258"/>
                    </a:ext>
                  </a:extLst>
                </a:gridCol>
                <a:gridCol w="232625">
                  <a:extLst>
                    <a:ext uri="{9D8B030D-6E8A-4147-A177-3AD203B41FA5}">
                      <a16:colId xmlns:a16="http://schemas.microsoft.com/office/drawing/2014/main" val="3151995821"/>
                    </a:ext>
                  </a:extLst>
                </a:gridCol>
                <a:gridCol w="265729">
                  <a:extLst>
                    <a:ext uri="{9D8B030D-6E8A-4147-A177-3AD203B41FA5}">
                      <a16:colId xmlns:a16="http://schemas.microsoft.com/office/drawing/2014/main" val="4029997026"/>
                    </a:ext>
                  </a:extLst>
                </a:gridCol>
                <a:gridCol w="265729">
                  <a:extLst>
                    <a:ext uri="{9D8B030D-6E8A-4147-A177-3AD203B41FA5}">
                      <a16:colId xmlns:a16="http://schemas.microsoft.com/office/drawing/2014/main" val="3851529173"/>
                    </a:ext>
                  </a:extLst>
                </a:gridCol>
              </a:tblGrid>
              <a:tr h="54532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Община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Населено място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училище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258856"/>
                  </a:ext>
                </a:extLst>
              </a:tr>
              <a:tr h="545325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8951433"/>
                  </a:ext>
                </a:extLst>
              </a:tr>
              <a:tr h="545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Тервел – 104 ученици 7 клас</a:t>
                      </a:r>
                    </a:p>
                  </a:txBody>
                  <a:tcPr marL="2939" marR="2939" marT="29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Безмер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"Паисий Хилендарски"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987793"/>
                  </a:ext>
                </a:extLst>
              </a:tr>
              <a:tr h="519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Зърнево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"Христо Ботев"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bg-BG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563811"/>
                  </a:ext>
                </a:extLst>
              </a:tr>
              <a:tr h="545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Каблешково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 "Христо Ботев"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033672"/>
                  </a:ext>
                </a:extLst>
              </a:tr>
              <a:tr h="7522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Коларци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Обединено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училище "Д-р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Петър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Берон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923687"/>
                  </a:ext>
                </a:extLst>
              </a:tr>
              <a:tr h="536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 Камена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"Отец Паисий"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bg-BG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901909"/>
                  </a:ext>
                </a:extLst>
              </a:tr>
              <a:tr h="519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Орляк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"Васил Друмев"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044326"/>
                  </a:ext>
                </a:extLst>
              </a:tr>
              <a:tr h="5366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Тервел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 "Йордан Йовков"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bg-BG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304731"/>
                  </a:ext>
                </a:extLst>
              </a:tr>
              <a:tr h="519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39" marR="2939" marT="29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622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768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000" b="1" dirty="0"/>
              <a:t>Други училища в област Добрич, които имат сходни професии и специалности, като в ПГ и намален брой ученици са: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942416" y="2133599"/>
            <a:ext cx="6591985" cy="4461165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600" b="1" dirty="0" err="1">
                <a:latin typeface="+mj-lt"/>
              </a:rPr>
              <a:t>ОбУ</a:t>
            </a:r>
            <a:r>
              <a:rPr lang="ru-RU" sz="2600" b="1" dirty="0">
                <a:latin typeface="+mj-lt"/>
              </a:rPr>
              <a:t> „Д. </a:t>
            </a:r>
            <a:r>
              <a:rPr lang="ru-RU" sz="2600" b="1" dirty="0" err="1">
                <a:latin typeface="+mj-lt"/>
              </a:rPr>
              <a:t>Войников</a:t>
            </a:r>
            <a:r>
              <a:rPr lang="ru-RU" sz="2600" b="1" dirty="0">
                <a:latin typeface="+mj-lt"/>
              </a:rPr>
              <a:t>“, с. Победа, община </a:t>
            </a:r>
            <a:r>
              <a:rPr lang="ru-RU" sz="2600" b="1" dirty="0" err="1">
                <a:latin typeface="+mj-lt"/>
              </a:rPr>
              <a:t>Добричка</a:t>
            </a:r>
            <a:endParaRPr lang="ru-RU" sz="2600" b="1" dirty="0">
              <a:latin typeface="+mj-lt"/>
            </a:endParaRPr>
          </a:p>
          <a:p>
            <a:pPr algn="just"/>
            <a:r>
              <a:rPr lang="ru-RU" sz="2600" b="1" dirty="0" err="1">
                <a:latin typeface="+mj-lt"/>
              </a:rPr>
              <a:t>ОбУ</a:t>
            </a:r>
            <a:r>
              <a:rPr lang="ru-RU" sz="2600" b="1" dirty="0">
                <a:latin typeface="+mj-lt"/>
              </a:rPr>
              <a:t> „Й. </a:t>
            </a:r>
            <a:r>
              <a:rPr lang="ru-RU" sz="2600" b="1" dirty="0" err="1">
                <a:latin typeface="+mj-lt"/>
              </a:rPr>
              <a:t>Йовков</a:t>
            </a:r>
            <a:r>
              <a:rPr lang="ru-RU" sz="2600" b="1" dirty="0">
                <a:latin typeface="+mj-lt"/>
              </a:rPr>
              <a:t>“, гр. </a:t>
            </a:r>
            <a:r>
              <a:rPr lang="ru-RU" sz="2600" b="1" dirty="0" err="1">
                <a:latin typeface="+mj-lt"/>
              </a:rPr>
              <a:t>Добрич</a:t>
            </a:r>
            <a:r>
              <a:rPr lang="ru-RU" sz="2600" b="1" dirty="0">
                <a:latin typeface="+mj-lt"/>
              </a:rPr>
              <a:t>. </a:t>
            </a:r>
          </a:p>
          <a:p>
            <a:pPr marL="0" indent="0" algn="just">
              <a:buNone/>
            </a:pPr>
            <a:r>
              <a:rPr lang="ru-RU" sz="2600" b="1" dirty="0">
                <a:latin typeface="+mj-lt"/>
              </a:rPr>
              <a:t>- </a:t>
            </a:r>
            <a:r>
              <a:rPr lang="ru-RU" sz="2600" b="1" dirty="0" err="1">
                <a:latin typeface="+mj-lt"/>
              </a:rPr>
              <a:t>Първоначално</a:t>
            </a:r>
            <a:r>
              <a:rPr lang="ru-RU" sz="2600" b="1" dirty="0">
                <a:latin typeface="+mj-lt"/>
              </a:rPr>
              <a:t> </a:t>
            </a:r>
            <a:r>
              <a:rPr lang="ru-RU" sz="2600" b="1" dirty="0" err="1">
                <a:latin typeface="+mj-lt"/>
              </a:rPr>
              <a:t>обсъжданото</a:t>
            </a:r>
            <a:r>
              <a:rPr lang="ru-RU" sz="2600" b="1" dirty="0">
                <a:latin typeface="+mj-lt"/>
              </a:rPr>
              <a:t> предложение с </a:t>
            </a:r>
            <a:r>
              <a:rPr lang="ru-RU" sz="2600" b="1" dirty="0" err="1">
                <a:latin typeface="+mj-lt"/>
              </a:rPr>
              <a:t>общините</a:t>
            </a:r>
            <a:r>
              <a:rPr lang="ru-RU" sz="2600" b="1" dirty="0">
                <a:latin typeface="+mj-lt"/>
              </a:rPr>
              <a:t> </a:t>
            </a:r>
            <a:r>
              <a:rPr lang="ru-RU" sz="2600" b="1" dirty="0" err="1">
                <a:latin typeface="+mj-lt"/>
              </a:rPr>
              <a:t>предвиждаше</a:t>
            </a:r>
            <a:r>
              <a:rPr lang="ru-RU" sz="2600" b="1" dirty="0">
                <a:latin typeface="+mj-lt"/>
              </a:rPr>
              <a:t> и </a:t>
            </a:r>
            <a:r>
              <a:rPr lang="ru-RU" sz="2600" b="1" dirty="0" err="1">
                <a:latin typeface="+mj-lt"/>
              </a:rPr>
              <a:t>тези</a:t>
            </a:r>
            <a:r>
              <a:rPr lang="ru-RU" sz="2600" b="1" dirty="0">
                <a:latin typeface="+mj-lt"/>
              </a:rPr>
              <a:t> училища да не се включат в ДПП, за да се </a:t>
            </a:r>
            <a:r>
              <a:rPr lang="ru-RU" sz="2600" b="1" dirty="0" err="1">
                <a:latin typeface="+mj-lt"/>
              </a:rPr>
              <a:t>изпълни</a:t>
            </a:r>
            <a:r>
              <a:rPr lang="ru-RU" sz="2600" b="1" dirty="0">
                <a:latin typeface="+mj-lt"/>
              </a:rPr>
              <a:t> </a:t>
            </a:r>
            <a:r>
              <a:rPr lang="ru-RU" sz="2600" b="1" dirty="0" err="1">
                <a:latin typeface="+mj-lt"/>
              </a:rPr>
              <a:t>целевата</a:t>
            </a:r>
            <a:r>
              <a:rPr lang="ru-RU" sz="2600" b="1" dirty="0">
                <a:latin typeface="+mj-lt"/>
              </a:rPr>
              <a:t> </a:t>
            </a:r>
            <a:r>
              <a:rPr lang="ru-RU" sz="2600" b="1" dirty="0" err="1">
                <a:latin typeface="+mj-lt"/>
              </a:rPr>
              <a:t>стойност</a:t>
            </a:r>
            <a:r>
              <a:rPr lang="ru-RU" sz="2600" b="1" dirty="0">
                <a:latin typeface="+mj-lt"/>
              </a:rPr>
              <a:t> от 46-47 </a:t>
            </a:r>
            <a:r>
              <a:rPr lang="ru-RU" sz="2600" b="1" dirty="0" err="1">
                <a:latin typeface="+mj-lt"/>
              </a:rPr>
              <a:t>паралелки</a:t>
            </a:r>
            <a:r>
              <a:rPr lang="ru-RU" sz="2600" b="1" dirty="0">
                <a:latin typeface="+mj-lt"/>
              </a:rPr>
              <a:t>, определена от МОН. </a:t>
            </a:r>
            <a:r>
              <a:rPr lang="ru-RU" sz="2600" b="1" dirty="0" err="1">
                <a:latin typeface="+mj-lt"/>
              </a:rPr>
              <a:t>Крайното</a:t>
            </a:r>
            <a:r>
              <a:rPr lang="ru-RU" sz="2600" b="1" dirty="0">
                <a:latin typeface="+mj-lt"/>
              </a:rPr>
              <a:t> решение е за 2024-2025 </a:t>
            </a:r>
            <a:r>
              <a:rPr lang="ru-RU" sz="2600" b="1" dirty="0" err="1">
                <a:latin typeface="+mj-lt"/>
              </a:rPr>
              <a:t>учебна</a:t>
            </a:r>
            <a:r>
              <a:rPr lang="ru-RU" sz="2600" b="1" dirty="0">
                <a:latin typeface="+mj-lt"/>
              </a:rPr>
              <a:t> година да </a:t>
            </a:r>
            <a:r>
              <a:rPr lang="ru-RU" sz="2600" b="1" dirty="0" err="1">
                <a:latin typeface="+mj-lt"/>
              </a:rPr>
              <a:t>имат</a:t>
            </a:r>
            <a:r>
              <a:rPr lang="ru-RU" sz="2600" b="1" dirty="0">
                <a:latin typeface="+mj-lt"/>
              </a:rPr>
              <a:t> прием в 8 </a:t>
            </a:r>
            <a:r>
              <a:rPr lang="ru-RU" sz="2600" b="1" dirty="0" err="1">
                <a:latin typeface="+mj-lt"/>
              </a:rPr>
              <a:t>клас</a:t>
            </a:r>
            <a:r>
              <a:rPr lang="ru-RU" sz="2600" b="1" dirty="0">
                <a:latin typeface="+mj-lt"/>
              </a:rPr>
              <a:t>. </a:t>
            </a:r>
            <a:r>
              <a:rPr lang="ru-RU" sz="2600" b="1" dirty="0" err="1">
                <a:latin typeface="+mj-lt"/>
              </a:rPr>
              <a:t>Следващата</a:t>
            </a:r>
            <a:r>
              <a:rPr lang="ru-RU" sz="2600" b="1" dirty="0">
                <a:latin typeface="+mj-lt"/>
              </a:rPr>
              <a:t> </a:t>
            </a:r>
            <a:r>
              <a:rPr lang="ru-RU" sz="2600" b="1" dirty="0" err="1">
                <a:latin typeface="+mj-lt"/>
              </a:rPr>
              <a:t>учебна</a:t>
            </a:r>
            <a:r>
              <a:rPr lang="ru-RU" sz="2600" b="1" dirty="0">
                <a:latin typeface="+mj-lt"/>
              </a:rPr>
              <a:t> година да се </a:t>
            </a:r>
            <a:r>
              <a:rPr lang="ru-RU" sz="2600" b="1" dirty="0" err="1">
                <a:latin typeface="+mj-lt"/>
              </a:rPr>
              <a:t>разгледа</a:t>
            </a:r>
            <a:r>
              <a:rPr lang="ru-RU" sz="2600" b="1" dirty="0">
                <a:latin typeface="+mj-lt"/>
              </a:rPr>
              <a:t> </a:t>
            </a:r>
            <a:r>
              <a:rPr lang="ru-RU" sz="2600" b="1" dirty="0" err="1">
                <a:latin typeface="+mj-lt"/>
              </a:rPr>
              <a:t>отново</a:t>
            </a:r>
            <a:r>
              <a:rPr lang="ru-RU" sz="2600" b="1" dirty="0">
                <a:latin typeface="+mj-lt"/>
              </a:rPr>
              <a:t> </a:t>
            </a:r>
            <a:r>
              <a:rPr lang="ru-RU" sz="2600" b="1" dirty="0" err="1">
                <a:latin typeface="+mj-lt"/>
              </a:rPr>
              <a:t>въпроса</a:t>
            </a:r>
            <a:r>
              <a:rPr lang="ru-RU" sz="2600" b="1" dirty="0">
                <a:latin typeface="+mj-lt"/>
              </a:rPr>
              <a:t> за </a:t>
            </a:r>
            <a:r>
              <a:rPr lang="ru-RU" sz="2600" b="1" dirty="0" err="1">
                <a:latin typeface="+mj-lt"/>
              </a:rPr>
              <a:t>преобразуването</a:t>
            </a:r>
            <a:r>
              <a:rPr lang="ru-RU" sz="2600" b="1" dirty="0">
                <a:latin typeface="+mj-lt"/>
              </a:rPr>
              <a:t> на </a:t>
            </a:r>
            <a:r>
              <a:rPr lang="ru-RU" sz="2600" b="1" dirty="0" err="1">
                <a:latin typeface="+mj-lt"/>
              </a:rPr>
              <a:t>тези</a:t>
            </a:r>
            <a:r>
              <a:rPr lang="ru-RU" sz="2600" b="1" dirty="0">
                <a:latin typeface="+mj-lt"/>
              </a:rPr>
              <a:t> две училища за 2025-2026 </a:t>
            </a:r>
            <a:r>
              <a:rPr lang="ru-RU" sz="2600" b="1" dirty="0" err="1">
                <a:latin typeface="+mj-lt"/>
              </a:rPr>
              <a:t>учебна</a:t>
            </a:r>
            <a:r>
              <a:rPr lang="ru-RU" sz="2600" b="1" dirty="0">
                <a:latin typeface="+mj-lt"/>
              </a:rPr>
              <a:t> година, след </a:t>
            </a:r>
            <a:r>
              <a:rPr lang="ru-RU" sz="2600" b="1" dirty="0" err="1">
                <a:latin typeface="+mj-lt"/>
              </a:rPr>
              <a:t>реализирането</a:t>
            </a:r>
            <a:r>
              <a:rPr lang="ru-RU" sz="2600" b="1" dirty="0">
                <a:latin typeface="+mj-lt"/>
              </a:rPr>
              <a:t> на </a:t>
            </a:r>
            <a:r>
              <a:rPr lang="ru-RU" sz="2600" b="1" dirty="0" err="1">
                <a:latin typeface="+mj-lt"/>
              </a:rPr>
              <a:t>утвърдения</a:t>
            </a:r>
            <a:r>
              <a:rPr lang="ru-RU" sz="2600" b="1" dirty="0">
                <a:latin typeface="+mj-lt"/>
              </a:rPr>
              <a:t> прием и </a:t>
            </a:r>
            <a:r>
              <a:rPr lang="ru-RU" sz="2600" b="1" dirty="0" err="1">
                <a:latin typeface="+mj-lt"/>
              </a:rPr>
              <a:t>анализът</a:t>
            </a:r>
            <a:r>
              <a:rPr lang="ru-RU" sz="2600" b="1" dirty="0">
                <a:latin typeface="+mj-lt"/>
              </a:rPr>
              <a:t>, </a:t>
            </a:r>
            <a:r>
              <a:rPr lang="ru-RU" sz="2600" b="1" dirty="0" err="1">
                <a:latin typeface="+mj-lt"/>
              </a:rPr>
              <a:t>относно</a:t>
            </a:r>
            <a:r>
              <a:rPr lang="ru-RU" sz="2600" b="1" dirty="0">
                <a:latin typeface="+mj-lt"/>
              </a:rPr>
              <a:t>  </a:t>
            </a:r>
            <a:r>
              <a:rPr lang="ru-RU" sz="2600" b="1" dirty="0" err="1">
                <a:latin typeface="+mj-lt"/>
              </a:rPr>
              <a:t>преобразуването</a:t>
            </a:r>
            <a:r>
              <a:rPr lang="ru-RU" sz="2600" b="1" dirty="0">
                <a:latin typeface="+mj-lt"/>
              </a:rPr>
              <a:t> на </a:t>
            </a:r>
            <a:r>
              <a:rPr lang="ru-RU" sz="2600" b="1" dirty="0" err="1">
                <a:latin typeface="+mj-lt"/>
              </a:rPr>
              <a:t>средните</a:t>
            </a:r>
            <a:r>
              <a:rPr lang="ru-RU" sz="2600" b="1" dirty="0">
                <a:latin typeface="+mj-lt"/>
              </a:rPr>
              <a:t> училища в град </a:t>
            </a:r>
            <a:r>
              <a:rPr lang="ru-RU" sz="2600" b="1" dirty="0" err="1">
                <a:latin typeface="+mj-lt"/>
              </a:rPr>
              <a:t>Добрич</a:t>
            </a:r>
            <a:r>
              <a:rPr lang="ru-RU" sz="2600" b="1" dirty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ru-RU" sz="2600" dirty="0">
                <a:latin typeface="+mj-lt"/>
              </a:rPr>
              <a:t>-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ОбУ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„Йордан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Йовков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“, гр.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Добрич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– с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професия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„работник в заведение за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хранене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и развлечение“,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която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е близка до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професиите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в ПГТ „П.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ЯВоров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“, гр.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Добрич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– 3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паралелки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. Или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обучението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им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може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да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започне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от 8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клас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в ПГТ.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Преодоляване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на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вторичната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сегрегация е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другият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важен негатив,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който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би се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преодолял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. </a:t>
            </a:r>
          </a:p>
          <a:p>
            <a:pPr algn="just"/>
            <a:r>
              <a:rPr lang="ru-RU" sz="2600" dirty="0" err="1">
                <a:solidFill>
                  <a:srgbClr val="FF0000"/>
                </a:solidFill>
                <a:latin typeface="+mj-lt"/>
              </a:rPr>
              <a:t>ОбУ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„Д.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Войников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“, с. Победа, община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Добричка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и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ОбУ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„Й.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Йовков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“, гр.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Добрич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от 2026-2027 </a:t>
            </a:r>
            <a:r>
              <a:rPr lang="ru-RU" sz="2600" dirty="0" err="1">
                <a:solidFill>
                  <a:srgbClr val="FF0000"/>
                </a:solidFill>
                <a:latin typeface="+mj-lt"/>
              </a:rPr>
              <a:t>учебна</a:t>
            </a:r>
            <a:r>
              <a:rPr lang="ru-RU" sz="2600" dirty="0">
                <a:solidFill>
                  <a:srgbClr val="FF0000"/>
                </a:solidFill>
                <a:latin typeface="+mj-lt"/>
              </a:rPr>
              <a:t> година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pPr algn="just"/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14041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ъгълник 3"/>
          <p:cNvSpPr/>
          <p:nvPr/>
        </p:nvSpPr>
        <p:spPr>
          <a:xfrm>
            <a:off x="1154547" y="849746"/>
            <a:ext cx="7398329" cy="4765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tabLst>
                <a:tab pos="457189" algn="l"/>
              </a:tabLst>
            </a:pPr>
            <a:r>
              <a:rPr lang="bg-BG" sz="1200" b="1" dirty="0">
                <a:solidFill>
                  <a:srgbClr val="FF0000"/>
                </a:solidFill>
                <a:latin typeface="+mj-lt"/>
              </a:rPr>
              <a:t>Мотивите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да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се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редуцира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паралелка на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училище</a:t>
            </a:r>
          </a:p>
          <a:p>
            <a:pPr algn="ctr">
              <a:lnSpc>
                <a:spcPct val="150000"/>
              </a:lnSpc>
              <a:tabLst>
                <a:tab pos="457189" algn="l"/>
              </a:tabLst>
            </a:pP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в община Добричка</a:t>
            </a:r>
          </a:p>
          <a:p>
            <a:pPr marL="285744" indent="-285744" algn="just">
              <a:lnSpc>
                <a:spcPct val="150000"/>
              </a:lnSpc>
              <a:buFont typeface="Wingdings" panose="05000000000000000000" pitchFamily="2" charset="2"/>
              <a:buChar char="ü"/>
              <a:tabLst>
                <a:tab pos="457189" algn="l"/>
              </a:tabLst>
            </a:pPr>
            <a:r>
              <a:rPr lang="bg-BG" sz="1200" b="1" dirty="0" err="1">
                <a:solidFill>
                  <a:srgbClr val="FF0000"/>
                </a:solidFill>
                <a:latin typeface="+mj-lt"/>
              </a:rPr>
              <a:t>ОбУ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„Д. Войников“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с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Победа, община Добричка, професия „шлосер“ и професия „шивач“ – една паралелка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50000"/>
              </a:lnSpc>
              <a:tabLst>
                <a:tab pos="457189" algn="l"/>
              </a:tabLst>
            </a:pPr>
            <a:r>
              <a:rPr lang="bg-BG" sz="1200" b="1" dirty="0">
                <a:solidFill>
                  <a:srgbClr val="FF0000"/>
                </a:solidFill>
                <a:latin typeface="+mj-lt"/>
              </a:rPr>
              <a:t>не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отговаря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на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следните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фактори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посочени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по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-</a:t>
            </a:r>
            <a:r>
              <a:rPr lang="bg-BG" sz="1200" b="1" dirty="0">
                <a:solidFill>
                  <a:srgbClr val="FF0000"/>
                </a:solidFill>
                <a:latin typeface="+mj-lt"/>
              </a:rPr>
              <a:t>горе</a:t>
            </a:r>
            <a:r>
              <a:rPr lang="bg-BG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: </a:t>
            </a:r>
            <a:endParaRPr lang="bg-BG" sz="1200" b="1" dirty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50000"/>
              </a:lnSpc>
              <a:tabLst>
                <a:tab pos="457189" algn="l"/>
              </a:tabLst>
            </a:pPr>
            <a:r>
              <a:rPr lang="ru-RU" sz="1200" b="1" dirty="0">
                <a:solidFill>
                  <a:srgbClr val="FF0000"/>
                </a:solidFill>
                <a:latin typeface="+mj-lt"/>
              </a:rPr>
              <a:t>-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Предложението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на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училището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не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съобразено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с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броя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на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учениците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завършващи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7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клас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областта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FF0000"/>
                </a:solidFill>
                <a:latin typeface="+mj-lt"/>
              </a:rPr>
              <a:t>и</a:t>
            </a:r>
            <a:r>
              <a:rPr lang="ru-RU" sz="12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FF0000"/>
                </a:solidFill>
                <a:latin typeface="+mj-lt"/>
              </a:rPr>
              <a:t>конкретно</a:t>
            </a:r>
            <a:r>
              <a:rPr lang="ru-RU" sz="12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Община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Добричка.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Ситуацията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е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индентична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с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броя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ученици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училищата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с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Коларци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и с. Орляк,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Тервелско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Завършващите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7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клас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през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настоящата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учебна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година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са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9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ОбУ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с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Коларци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и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12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ОбУ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в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с</a:t>
            </a:r>
            <a:r>
              <a:rPr lang="ru-RU" sz="1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Орляк, а в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ОбУ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» Д.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Войников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», с. Победа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са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11. В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следващите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випуски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от 1 до 6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клас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няма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трайна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тенденция на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увеличаване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на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броя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на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учениците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.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Броят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им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варира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между 9 и 15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ученици</a:t>
            </a:r>
            <a:endParaRPr lang="ru-RU" sz="1200" b="1" dirty="0">
              <a:solidFill>
                <a:srgbClr val="FF0000"/>
              </a:solidFill>
              <a:latin typeface="+mj-lt"/>
            </a:endParaRPr>
          </a:p>
          <a:p>
            <a:pPr marL="285744" indent="-285744" algn="just">
              <a:lnSpc>
                <a:spcPct val="150000"/>
              </a:lnSpc>
              <a:buFontTx/>
              <a:buChar char="-"/>
              <a:tabLst>
                <a:tab pos="457189" algn="l"/>
              </a:tabLst>
            </a:pPr>
            <a:r>
              <a:rPr lang="ru-RU" sz="1200" b="1" dirty="0">
                <a:solidFill>
                  <a:srgbClr val="FF0000"/>
                </a:solidFill>
                <a:latin typeface="+mj-lt"/>
              </a:rPr>
              <a:t>в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училището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има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професия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«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Шивачество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»,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която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е близка до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професия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в ПГТОЛП –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Добрич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, «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Модист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». </a:t>
            </a:r>
          </a:p>
          <a:p>
            <a:pPr algn="just">
              <a:lnSpc>
                <a:spcPct val="150000"/>
              </a:lnSpc>
              <a:tabLst>
                <a:tab pos="457189" algn="l"/>
              </a:tabLst>
            </a:pPr>
            <a:r>
              <a:rPr lang="ru-RU" sz="1200" b="1" dirty="0">
                <a:solidFill>
                  <a:srgbClr val="FF0000"/>
                </a:solidFill>
                <a:latin typeface="+mj-lt"/>
              </a:rPr>
              <a:t>- с. Победа, община Добричка е на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малко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разстояние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от град Добрич и ПГТОЛП – Добрич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разполага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със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собствен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транспорт, добра МТБ за обучение по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професии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и педагогически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специалисти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,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които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могат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да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обучават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,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както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по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професия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«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Модист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»,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така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и по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другата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им 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специалност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 «</a:t>
            </a:r>
            <a:r>
              <a:rPr lang="ru-RU" sz="1200" b="1" dirty="0" err="1">
                <a:solidFill>
                  <a:srgbClr val="FF0000"/>
                </a:solidFill>
                <a:latin typeface="+mj-lt"/>
              </a:rPr>
              <a:t>Шлосерство</a:t>
            </a:r>
            <a:r>
              <a:rPr lang="ru-RU" sz="1200" b="1" dirty="0">
                <a:solidFill>
                  <a:srgbClr val="FF0000"/>
                </a:solidFill>
                <a:latin typeface="+mj-lt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4026606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EE79037-240B-A4C0-6FC6-491526BAA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/>
              <a:t>НОРМАТИВНИ ИЗИСКВАНИЯ ПРИ ПЛАНИРАНЕ НА ДПП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86055A5-CB4F-6800-3A11-9EF5DCBB2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7" y="2133601"/>
            <a:ext cx="6591985" cy="450233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1200" b="1" dirty="0"/>
          </a:p>
          <a:p>
            <a:pPr algn="just"/>
            <a:r>
              <a:rPr lang="ru-RU" sz="3600" b="1" dirty="0"/>
              <a:t>НАРЕДБА № 10/2016 Г. ЗА ОРГАНИЗАЦИЯ НА ДЕЙНОСТИТЕ В УЧИЛИЩНОТО ОБРАЗОВАНИЕ</a:t>
            </a:r>
            <a:r>
              <a:rPr lang="bg-BG" sz="3600" b="1" dirty="0"/>
              <a:t> </a:t>
            </a:r>
          </a:p>
          <a:p>
            <a:pPr marL="0" indent="0" algn="just">
              <a:buNone/>
            </a:pPr>
            <a:r>
              <a:rPr lang="bg-BG" sz="3600" b="1" dirty="0"/>
              <a:t>Раздел </a:t>
            </a:r>
            <a:r>
              <a:rPr lang="en-US" sz="3600" b="1" dirty="0"/>
              <a:t>III. </a:t>
            </a:r>
            <a:r>
              <a:rPr lang="bg-BG" sz="3600" b="1" dirty="0"/>
              <a:t>Планиране на държавния план-прием</a:t>
            </a:r>
          </a:p>
          <a:p>
            <a:pPr marL="0" indent="0" algn="just">
              <a:buNone/>
            </a:pPr>
            <a:r>
              <a:rPr lang="ru-RU" sz="3600" b="1" u="sng" dirty="0"/>
              <a:t>Чл. 49. С </a:t>
            </a:r>
            <a:r>
              <a:rPr lang="ru-RU" sz="3600" b="1" u="sng" dirty="0" err="1"/>
              <a:t>държавния</a:t>
            </a:r>
            <a:r>
              <a:rPr lang="ru-RU" sz="3600" b="1" u="sng" dirty="0"/>
              <a:t> план-прием се определят за всяка </a:t>
            </a:r>
            <a:r>
              <a:rPr lang="ru-RU" sz="3600" b="1" u="sng" dirty="0" err="1"/>
              <a:t>област</a:t>
            </a:r>
            <a:r>
              <a:rPr lang="ru-RU" sz="3600" b="1" u="sng" dirty="0"/>
              <a:t> за </a:t>
            </a:r>
            <a:r>
              <a:rPr lang="ru-RU" sz="3600" b="1" u="sng" dirty="0" err="1"/>
              <a:t>училищата</a:t>
            </a:r>
            <a:r>
              <a:rPr lang="ru-RU" sz="3600" b="1" u="sng" dirty="0"/>
              <a:t> </a:t>
            </a:r>
            <a:r>
              <a:rPr lang="ru-RU" sz="3600" dirty="0"/>
              <a:t>по чл. 38, ал. 1, т. 3, 4 и 5, ал. 3 и чл. 39, ал. 2, т. 1, 2 и 3 ЗПУО:</a:t>
            </a:r>
          </a:p>
          <a:p>
            <a:pPr marL="0" indent="0" algn="just">
              <a:buNone/>
            </a:pPr>
            <a:r>
              <a:rPr lang="ru-RU" sz="3600" dirty="0"/>
              <a:t>1. </a:t>
            </a:r>
            <a:r>
              <a:rPr lang="ru-RU" sz="3600" b="1" dirty="0" err="1"/>
              <a:t>броят</a:t>
            </a:r>
            <a:r>
              <a:rPr lang="ru-RU" sz="3600" b="1" dirty="0"/>
              <a:t> на </a:t>
            </a:r>
            <a:r>
              <a:rPr lang="ru-RU" sz="3600" b="1" dirty="0" err="1"/>
              <a:t>паралелките</a:t>
            </a:r>
            <a:r>
              <a:rPr lang="ru-RU" sz="3600" b="1" dirty="0"/>
              <a:t> по училища;</a:t>
            </a:r>
          </a:p>
          <a:p>
            <a:pPr marL="0" indent="0" algn="just">
              <a:buNone/>
            </a:pPr>
            <a:r>
              <a:rPr lang="ru-RU" sz="3600" b="1" dirty="0"/>
              <a:t>2. </a:t>
            </a:r>
            <a:r>
              <a:rPr lang="ru-RU" sz="3600" b="1" dirty="0" err="1"/>
              <a:t>броят</a:t>
            </a:r>
            <a:r>
              <a:rPr lang="ru-RU" sz="3600" b="1" dirty="0"/>
              <a:t> на </a:t>
            </a:r>
            <a:r>
              <a:rPr lang="ru-RU" sz="3600" b="1" dirty="0" err="1"/>
              <a:t>местата</a:t>
            </a:r>
            <a:r>
              <a:rPr lang="ru-RU" sz="3600" b="1" dirty="0"/>
              <a:t> в </a:t>
            </a:r>
            <a:r>
              <a:rPr lang="ru-RU" sz="3600" b="1" dirty="0" err="1"/>
              <a:t>паралелките</a:t>
            </a:r>
            <a:r>
              <a:rPr lang="ru-RU" sz="3600" b="1" dirty="0"/>
              <a:t>;</a:t>
            </a:r>
          </a:p>
          <a:p>
            <a:pPr marL="0" indent="0" algn="just">
              <a:buNone/>
            </a:pPr>
            <a:r>
              <a:rPr lang="ru-RU" sz="3600" b="1" dirty="0"/>
              <a:t>3. </a:t>
            </a:r>
            <a:r>
              <a:rPr lang="ru-RU" sz="3600" b="1" dirty="0" err="1"/>
              <a:t>профилите</a:t>
            </a:r>
            <a:r>
              <a:rPr lang="ru-RU" sz="3600" b="1" dirty="0"/>
              <a:t> и </a:t>
            </a:r>
            <a:r>
              <a:rPr lang="ru-RU" sz="3600" dirty="0" err="1"/>
              <a:t>специалностите</a:t>
            </a:r>
            <a:r>
              <a:rPr lang="ru-RU" sz="3600" dirty="0"/>
              <a:t> от </a:t>
            </a:r>
            <a:r>
              <a:rPr lang="ru-RU" sz="3600" b="1" dirty="0" err="1"/>
              <a:t>професии</a:t>
            </a:r>
            <a:r>
              <a:rPr lang="ru-RU" sz="3600" b="1" dirty="0"/>
              <a:t> по </a:t>
            </a:r>
            <a:r>
              <a:rPr lang="ru-RU" sz="3600" b="1" dirty="0" err="1"/>
              <a:t>паралелки</a:t>
            </a:r>
            <a:r>
              <a:rPr lang="ru-RU" sz="3600" b="1" dirty="0"/>
              <a:t> </a:t>
            </a:r>
            <a:r>
              <a:rPr lang="ru-RU" sz="3600" dirty="0"/>
              <a:t>и по </a:t>
            </a:r>
            <a:r>
              <a:rPr lang="ru-RU" sz="3600" dirty="0" err="1"/>
              <a:t>форми</a:t>
            </a:r>
            <a:r>
              <a:rPr lang="ru-RU" sz="3600" dirty="0"/>
              <a:t> на обучение - </a:t>
            </a:r>
            <a:r>
              <a:rPr lang="ru-RU" sz="3600" dirty="0" err="1"/>
              <a:t>дневна</a:t>
            </a:r>
            <a:r>
              <a:rPr lang="ru-RU" sz="3600" dirty="0"/>
              <a:t>, </a:t>
            </a:r>
            <a:r>
              <a:rPr lang="ru-RU" sz="3600" dirty="0" err="1"/>
              <a:t>вечерна</a:t>
            </a:r>
            <a:r>
              <a:rPr lang="ru-RU" sz="3600" dirty="0"/>
              <a:t>, </a:t>
            </a:r>
            <a:r>
              <a:rPr lang="ru-RU" sz="3600" dirty="0" err="1"/>
              <a:t>задочна</a:t>
            </a:r>
            <a:r>
              <a:rPr lang="ru-RU" sz="3600" dirty="0"/>
              <a:t> и </a:t>
            </a:r>
            <a:r>
              <a:rPr lang="ru-RU" sz="3600" dirty="0" err="1"/>
              <a:t>дуална</a:t>
            </a:r>
            <a:r>
              <a:rPr lang="ru-RU" sz="3600" dirty="0"/>
              <a:t> система на обучение.</a:t>
            </a:r>
          </a:p>
          <a:p>
            <a:pPr marL="0" indent="0" algn="just">
              <a:buNone/>
            </a:pPr>
            <a:r>
              <a:rPr lang="ru-RU" sz="3600" u="sng" dirty="0"/>
              <a:t>Чл. 50</a:t>
            </a:r>
            <a:r>
              <a:rPr lang="ru-RU" sz="3600" b="1" u="sng" dirty="0"/>
              <a:t>. </a:t>
            </a:r>
            <a:r>
              <a:rPr lang="ru-RU" sz="3600" b="1" u="sng" dirty="0" err="1"/>
              <a:t>Предложенията</a:t>
            </a:r>
            <a:r>
              <a:rPr lang="ru-RU" sz="3600" b="1" u="sng" dirty="0"/>
              <a:t> за приема в </a:t>
            </a:r>
            <a:r>
              <a:rPr lang="ru-RU" sz="3600" b="1" u="sng" dirty="0" err="1"/>
              <a:t>отделните</a:t>
            </a:r>
            <a:r>
              <a:rPr lang="ru-RU" sz="3600" b="1" u="sng" dirty="0"/>
              <a:t> училища и области се </a:t>
            </a:r>
            <a:r>
              <a:rPr lang="ru-RU" sz="3600" b="1" u="sng" dirty="0" err="1"/>
              <a:t>отразяват</a:t>
            </a:r>
            <a:r>
              <a:rPr lang="ru-RU" sz="3600" b="1" u="sng" dirty="0"/>
              <a:t> в </a:t>
            </a:r>
            <a:r>
              <a:rPr lang="ru-RU" sz="3600" b="1" u="sng" dirty="0" err="1"/>
              <a:t>електронна</a:t>
            </a:r>
            <a:r>
              <a:rPr lang="ru-RU" sz="3600" b="1" u="sng" dirty="0"/>
              <a:t> платформа и </a:t>
            </a:r>
            <a:r>
              <a:rPr lang="ru-RU" sz="3600" b="1" u="sng" dirty="0" err="1"/>
              <a:t>са</a:t>
            </a:r>
            <a:r>
              <a:rPr lang="ru-RU" sz="3600" b="1" u="sng" dirty="0"/>
              <a:t> </a:t>
            </a:r>
            <a:r>
              <a:rPr lang="ru-RU" sz="3600" b="1" u="sng" dirty="0" err="1"/>
              <a:t>съобразени</a:t>
            </a:r>
            <a:r>
              <a:rPr lang="ru-RU" sz="3600" b="1" u="sng" dirty="0"/>
              <a:t>….. </a:t>
            </a:r>
            <a:r>
              <a:rPr lang="ru-RU" sz="3600" b="1" u="sng" dirty="0" err="1"/>
              <a:t>със</a:t>
            </a:r>
            <a:r>
              <a:rPr lang="ru-RU" sz="3600" b="1" u="sng" dirty="0"/>
              <a:t> условия </a:t>
            </a:r>
            <a:r>
              <a:rPr lang="ru-RU" sz="3600" b="1" u="sng" dirty="0" err="1"/>
              <a:t>посочени</a:t>
            </a:r>
            <a:r>
              <a:rPr lang="ru-RU" sz="3600" b="1" u="sng" dirty="0"/>
              <a:t> в чл. 50, </a:t>
            </a:r>
            <a:r>
              <a:rPr lang="ru-RU" sz="3600" b="1" u="sng" dirty="0" err="1"/>
              <a:t>които</a:t>
            </a:r>
            <a:r>
              <a:rPr lang="ru-RU" sz="3600" b="1" u="sng" dirty="0"/>
              <a:t> </a:t>
            </a:r>
            <a:r>
              <a:rPr lang="ru-RU" sz="3600" b="1" u="sng" dirty="0" err="1"/>
              <a:t>ще</a:t>
            </a:r>
            <a:r>
              <a:rPr lang="ru-RU" sz="3600" b="1" u="sng" dirty="0"/>
              <a:t> </a:t>
            </a:r>
            <a:r>
              <a:rPr lang="ru-RU" sz="3600" b="1" u="sng" dirty="0" err="1"/>
              <a:t>разгледам</a:t>
            </a:r>
            <a:r>
              <a:rPr lang="ru-RU" sz="3600" b="1" u="sng" dirty="0"/>
              <a:t> подробно в </a:t>
            </a:r>
            <a:r>
              <a:rPr lang="ru-RU" sz="3600" b="1" u="sng" dirty="0" err="1"/>
              <a:t>настоящото</a:t>
            </a:r>
            <a:r>
              <a:rPr lang="ru-RU" sz="3600" b="1" u="sng" dirty="0"/>
              <a:t> си изложение:</a:t>
            </a:r>
          </a:p>
          <a:p>
            <a:pPr marL="0" indent="0" algn="just">
              <a:buNone/>
            </a:pPr>
            <a:r>
              <a:rPr lang="ru-RU" sz="3600" b="1" dirty="0"/>
              <a:t>1. …………………… </a:t>
            </a:r>
            <a:r>
              <a:rPr lang="ru-RU" sz="3600" dirty="0" err="1"/>
              <a:t>броя</a:t>
            </a:r>
            <a:r>
              <a:rPr lang="ru-RU" sz="3600" dirty="0"/>
              <a:t> на </a:t>
            </a:r>
            <a:r>
              <a:rPr lang="ru-RU" sz="3600" dirty="0" err="1"/>
              <a:t>учениците</a:t>
            </a:r>
            <a:r>
              <a:rPr lang="ru-RU" sz="3600" dirty="0"/>
              <a:t>, </a:t>
            </a:r>
            <a:r>
              <a:rPr lang="ru-RU" sz="3600" dirty="0" err="1"/>
              <a:t>завършващи</a:t>
            </a:r>
            <a:r>
              <a:rPr lang="ru-RU" sz="3600" dirty="0"/>
              <a:t> </a:t>
            </a:r>
            <a:r>
              <a:rPr lang="ru-RU" sz="3600" dirty="0" err="1"/>
              <a:t>основно</a:t>
            </a:r>
            <a:r>
              <a:rPr lang="ru-RU" sz="3600" dirty="0"/>
              <a:t> образование, по </a:t>
            </a:r>
            <a:r>
              <a:rPr lang="ru-RU" sz="3600" dirty="0" err="1"/>
              <a:t>населени</a:t>
            </a:r>
            <a:r>
              <a:rPr lang="ru-RU" sz="3600" dirty="0"/>
              <a:t> места и </a:t>
            </a:r>
            <a:r>
              <a:rPr lang="ru-RU" sz="3600" dirty="0" err="1"/>
              <a:t>общини</a:t>
            </a:r>
            <a:r>
              <a:rPr lang="ru-RU" sz="3600" dirty="0"/>
              <a:t> на </a:t>
            </a:r>
            <a:r>
              <a:rPr lang="ru-RU" sz="3600" dirty="0" err="1"/>
              <a:t>територията</a:t>
            </a:r>
            <a:r>
              <a:rPr lang="ru-RU" sz="3600" dirty="0"/>
              <a:t> на </a:t>
            </a:r>
            <a:r>
              <a:rPr lang="ru-RU" sz="3600" dirty="0" err="1"/>
              <a:t>областта</a:t>
            </a:r>
            <a:r>
              <a:rPr lang="ru-RU" sz="3600" dirty="0"/>
              <a:t>;</a:t>
            </a:r>
          </a:p>
          <a:p>
            <a:pPr marL="0" indent="0" algn="just">
              <a:buNone/>
            </a:pPr>
            <a:r>
              <a:rPr lang="ru-RU" sz="3600" dirty="0"/>
              <a:t>2. </a:t>
            </a:r>
            <a:r>
              <a:rPr lang="ru-RU" sz="3600" dirty="0" err="1"/>
              <a:t>стратегиите</a:t>
            </a:r>
            <a:r>
              <a:rPr lang="ru-RU" sz="3600" dirty="0"/>
              <a:t>, </a:t>
            </a:r>
            <a:r>
              <a:rPr lang="ru-RU" sz="3600" dirty="0" err="1"/>
              <a:t>прогнозите</a:t>
            </a:r>
            <a:r>
              <a:rPr lang="ru-RU" sz="3600" dirty="0"/>
              <a:t>, </a:t>
            </a:r>
            <a:r>
              <a:rPr lang="ru-RU" sz="3600" dirty="0" err="1"/>
              <a:t>програмите</a:t>
            </a:r>
            <a:r>
              <a:rPr lang="ru-RU" sz="3600" dirty="0"/>
              <a:t> и </a:t>
            </a:r>
            <a:r>
              <a:rPr lang="ru-RU" sz="3600" dirty="0" err="1"/>
              <a:t>плановете</a:t>
            </a:r>
            <a:r>
              <a:rPr lang="ru-RU" sz="3600" dirty="0"/>
              <a:t> за развитие на </a:t>
            </a:r>
            <a:r>
              <a:rPr lang="ru-RU" sz="3600" dirty="0" err="1"/>
              <a:t>общината</a:t>
            </a:r>
            <a:r>
              <a:rPr lang="ru-RU" sz="3600" dirty="0"/>
              <a:t> и </a:t>
            </a:r>
            <a:r>
              <a:rPr lang="ru-RU" sz="3600" dirty="0" err="1"/>
              <a:t>областта</a:t>
            </a:r>
            <a:r>
              <a:rPr lang="ru-RU" sz="3600" dirty="0"/>
              <a:t>;</a:t>
            </a:r>
          </a:p>
          <a:p>
            <a:pPr marL="0" indent="0" algn="just">
              <a:buNone/>
            </a:pPr>
            <a:r>
              <a:rPr lang="ru-RU" sz="3600" dirty="0"/>
              <a:t>3.  </a:t>
            </a:r>
            <a:r>
              <a:rPr lang="ru-RU" sz="3600" dirty="0" err="1"/>
              <a:t>постъпилите</a:t>
            </a:r>
            <a:r>
              <a:rPr lang="ru-RU" sz="3600" dirty="0"/>
              <a:t> в </a:t>
            </a:r>
            <a:r>
              <a:rPr lang="ru-RU" sz="3600" dirty="0" err="1"/>
              <a:t>регионалните</a:t>
            </a:r>
            <a:r>
              <a:rPr lang="ru-RU" sz="3600" dirty="0"/>
              <a:t> управления на </a:t>
            </a:r>
            <a:r>
              <a:rPr lang="ru-RU" sz="3600" dirty="0" err="1"/>
              <a:t>образованието</a:t>
            </a:r>
            <a:r>
              <a:rPr lang="ru-RU" sz="3600" dirty="0"/>
              <a:t> заявки за обучение по </a:t>
            </a:r>
            <a:r>
              <a:rPr lang="ru-RU" sz="3600" dirty="0" err="1"/>
              <a:t>специалности</a:t>
            </a:r>
            <a:r>
              <a:rPr lang="ru-RU" sz="3600" dirty="0"/>
              <a:t> от </a:t>
            </a:r>
            <a:r>
              <a:rPr lang="ru-RU" sz="3600" dirty="0" err="1"/>
              <a:t>професии</a:t>
            </a:r>
            <a:r>
              <a:rPr lang="ru-RU" sz="3600" dirty="0"/>
              <a:t> от </a:t>
            </a:r>
            <a:r>
              <a:rPr lang="ru-RU" sz="3600" dirty="0" err="1"/>
              <a:t>работодателите</a:t>
            </a:r>
            <a:r>
              <a:rPr lang="ru-RU" sz="3600" dirty="0"/>
              <a:t> и </a:t>
            </a:r>
            <a:r>
              <a:rPr lang="ru-RU" sz="3600" dirty="0" err="1"/>
              <a:t>техните</a:t>
            </a:r>
            <a:r>
              <a:rPr lang="ru-RU" sz="3600" dirty="0"/>
              <a:t> </a:t>
            </a:r>
            <a:r>
              <a:rPr lang="ru-RU" sz="3600" dirty="0" err="1"/>
              <a:t>представителни</a:t>
            </a:r>
            <a:r>
              <a:rPr lang="ru-RU" sz="3600" dirty="0"/>
              <a:t> организации, </a:t>
            </a:r>
            <a:r>
              <a:rPr lang="ru-RU" sz="3600" dirty="0" err="1"/>
              <a:t>общини</a:t>
            </a:r>
            <a:r>
              <a:rPr lang="ru-RU" sz="3600" dirty="0"/>
              <a:t> и министерства за обучение по </a:t>
            </a:r>
            <a:r>
              <a:rPr lang="ru-RU" sz="3600" dirty="0" err="1"/>
              <a:t>защитени</a:t>
            </a:r>
            <a:r>
              <a:rPr lang="ru-RU" sz="3600" dirty="0"/>
              <a:t> </a:t>
            </a:r>
            <a:r>
              <a:rPr lang="ru-RU" sz="3600" dirty="0" err="1"/>
              <a:t>специалности</a:t>
            </a:r>
            <a:r>
              <a:rPr lang="ru-RU" sz="3600" dirty="0"/>
              <a:t> от </a:t>
            </a:r>
            <a:r>
              <a:rPr lang="ru-RU" sz="3600" dirty="0" err="1"/>
              <a:t>професии</a:t>
            </a:r>
            <a:r>
              <a:rPr lang="ru-RU" sz="3600" dirty="0"/>
              <a:t>, </a:t>
            </a:r>
            <a:r>
              <a:rPr lang="ru-RU" sz="3600" dirty="0" err="1"/>
              <a:t>специалности</a:t>
            </a:r>
            <a:r>
              <a:rPr lang="ru-RU" sz="3600" dirty="0"/>
              <a:t> от </a:t>
            </a:r>
            <a:r>
              <a:rPr lang="ru-RU" sz="3600" dirty="0" err="1"/>
              <a:t>професии</a:t>
            </a:r>
            <a:r>
              <a:rPr lang="ru-RU" sz="3600" dirty="0"/>
              <a:t> с доказан </a:t>
            </a:r>
            <a:r>
              <a:rPr lang="ru-RU" sz="3600" dirty="0" err="1"/>
              <a:t>текущ</a:t>
            </a:r>
            <a:r>
              <a:rPr lang="ru-RU" sz="3600" dirty="0"/>
              <a:t> или </a:t>
            </a:r>
            <a:r>
              <a:rPr lang="ru-RU" sz="3600" dirty="0" err="1"/>
              <a:t>прогнозиран</a:t>
            </a:r>
            <a:r>
              <a:rPr lang="ru-RU" sz="3600" dirty="0"/>
              <a:t> </a:t>
            </a:r>
            <a:r>
              <a:rPr lang="ru-RU" sz="3600" dirty="0" err="1"/>
              <a:t>недостиг</a:t>
            </a:r>
            <a:r>
              <a:rPr lang="ru-RU" sz="3600" dirty="0"/>
              <a:t> от </a:t>
            </a:r>
            <a:r>
              <a:rPr lang="ru-RU" sz="3600" dirty="0" err="1"/>
              <a:t>специалисти</a:t>
            </a:r>
            <a:r>
              <a:rPr lang="ru-RU" sz="3600" dirty="0"/>
              <a:t> на </a:t>
            </a:r>
            <a:r>
              <a:rPr lang="ru-RU" sz="3600" dirty="0" err="1"/>
              <a:t>пазара</a:t>
            </a:r>
            <a:r>
              <a:rPr lang="ru-RU" sz="3600" dirty="0"/>
              <a:t> на труда и </a:t>
            </a:r>
            <a:r>
              <a:rPr lang="ru-RU" sz="3600" dirty="0" err="1"/>
              <a:t>други</a:t>
            </a:r>
            <a:r>
              <a:rPr lang="ru-RU" sz="3600" dirty="0"/>
              <a:t> </a:t>
            </a:r>
            <a:r>
              <a:rPr lang="ru-RU" sz="3600" dirty="0" err="1"/>
              <a:t>търсени</a:t>
            </a:r>
            <a:r>
              <a:rPr lang="ru-RU" sz="3600" dirty="0"/>
              <a:t> на </a:t>
            </a:r>
            <a:r>
              <a:rPr lang="ru-RU" sz="3600" dirty="0" err="1"/>
              <a:t>пазара</a:t>
            </a:r>
            <a:r>
              <a:rPr lang="ru-RU" sz="3600" dirty="0"/>
              <a:t> на труда </a:t>
            </a:r>
            <a:r>
              <a:rPr lang="ru-RU" sz="3600" dirty="0" err="1"/>
              <a:t>професии</a:t>
            </a:r>
            <a:r>
              <a:rPr lang="ru-RU" sz="3600" dirty="0"/>
              <a:t> и </a:t>
            </a:r>
            <a:r>
              <a:rPr lang="ru-RU" sz="3600" dirty="0" err="1"/>
              <a:t>специалности</a:t>
            </a:r>
            <a:r>
              <a:rPr lang="ru-RU" sz="3600" dirty="0"/>
              <a:t> от </a:t>
            </a:r>
            <a:r>
              <a:rPr lang="ru-RU" sz="3600" dirty="0" err="1"/>
              <a:t>професии</a:t>
            </a:r>
            <a:r>
              <a:rPr lang="ru-RU" sz="3600" dirty="0"/>
              <a:t>;</a:t>
            </a:r>
          </a:p>
          <a:p>
            <a:pPr marL="0" indent="0" algn="just">
              <a:buNone/>
            </a:pPr>
            <a:r>
              <a:rPr lang="ru-RU" sz="3600" dirty="0"/>
              <a:t>4. анализ на </a:t>
            </a:r>
            <a:r>
              <a:rPr lang="ru-RU" sz="3600" dirty="0" err="1"/>
              <a:t>изпълнението</a:t>
            </a:r>
            <a:r>
              <a:rPr lang="ru-RU" sz="3600" dirty="0"/>
              <a:t> на план-приема за </a:t>
            </a:r>
            <a:r>
              <a:rPr lang="ru-RU" sz="3600" dirty="0" err="1"/>
              <a:t>предходните</a:t>
            </a:r>
            <a:r>
              <a:rPr lang="ru-RU" sz="3600" dirty="0"/>
              <a:t> три </a:t>
            </a:r>
            <a:r>
              <a:rPr lang="ru-RU" sz="3600" dirty="0" err="1"/>
              <a:t>години</a:t>
            </a:r>
            <a:r>
              <a:rPr lang="ru-RU" sz="3600" dirty="0"/>
              <a:t>;</a:t>
            </a:r>
          </a:p>
          <a:p>
            <a:pPr marL="0" indent="0" algn="just">
              <a:buNone/>
            </a:pPr>
            <a:r>
              <a:rPr lang="ru-RU" sz="3600" dirty="0"/>
              <a:t>5. </a:t>
            </a:r>
            <a:r>
              <a:rPr lang="ru-RU" sz="3600" dirty="0" err="1"/>
              <a:t>наличната</a:t>
            </a:r>
            <a:r>
              <a:rPr lang="ru-RU" sz="3600" dirty="0"/>
              <a:t> </a:t>
            </a:r>
            <a:r>
              <a:rPr lang="ru-RU" sz="3600" dirty="0" err="1"/>
              <a:t>материално-техническа</a:t>
            </a:r>
            <a:r>
              <a:rPr lang="ru-RU" sz="3600" dirty="0"/>
              <a:t> база;</a:t>
            </a:r>
          </a:p>
          <a:p>
            <a:pPr marL="0" indent="0" algn="just">
              <a:buNone/>
            </a:pPr>
            <a:r>
              <a:rPr lang="ru-RU" sz="3600" dirty="0"/>
              <a:t>6. </a:t>
            </a:r>
            <a:r>
              <a:rPr lang="ru-RU" sz="3600" dirty="0" err="1"/>
              <a:t>възможността</a:t>
            </a:r>
            <a:r>
              <a:rPr lang="ru-RU" sz="3600" dirty="0"/>
              <a:t> за </a:t>
            </a:r>
            <a:r>
              <a:rPr lang="ru-RU" sz="3600" dirty="0" err="1"/>
              <a:t>обезпечаване</a:t>
            </a:r>
            <a:r>
              <a:rPr lang="ru-RU" sz="3600" dirty="0"/>
              <a:t> на </a:t>
            </a:r>
            <a:r>
              <a:rPr lang="ru-RU" sz="3600" dirty="0" err="1"/>
              <a:t>обучението</a:t>
            </a:r>
            <a:r>
              <a:rPr lang="ru-RU" sz="3600" dirty="0"/>
              <a:t> с педагогически </a:t>
            </a:r>
            <a:r>
              <a:rPr lang="ru-RU" sz="3600" dirty="0" err="1"/>
              <a:t>специалисти</a:t>
            </a:r>
            <a:r>
              <a:rPr lang="ru-RU" sz="3600" dirty="0"/>
              <a:t>;</a:t>
            </a:r>
          </a:p>
          <a:p>
            <a:pPr marL="0" indent="0" algn="just">
              <a:buNone/>
            </a:pPr>
            <a:r>
              <a:rPr lang="ru-RU" sz="3600" dirty="0"/>
              <a:t>7. </a:t>
            </a:r>
            <a:r>
              <a:rPr lang="ru-RU" sz="3600" dirty="0" err="1"/>
              <a:t>доказателства</a:t>
            </a:r>
            <a:r>
              <a:rPr lang="ru-RU" sz="3600" dirty="0"/>
              <a:t> за </a:t>
            </a:r>
            <a:r>
              <a:rPr lang="ru-RU" sz="3600" dirty="0" err="1"/>
              <a:t>предложенията</a:t>
            </a:r>
            <a:r>
              <a:rPr lang="ru-RU" sz="3600" dirty="0"/>
              <a:t> по чл. 144 ЗПУО.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571607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050BE82-A52B-48F8-908F-686AFD37B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277" y="355756"/>
            <a:ext cx="6896101" cy="1015847"/>
          </a:xfrm>
        </p:spPr>
        <p:txBody>
          <a:bodyPr>
            <a:normAutofit/>
          </a:bodyPr>
          <a:lstStyle/>
          <a:p>
            <a:pPr algn="ctr"/>
            <a:r>
              <a:rPr lang="bg-BG" sz="2800" dirty="0"/>
              <a:t>Брой ученици от 1 до  7 клас</a:t>
            </a:r>
            <a:br>
              <a:rPr lang="bg-BG" sz="2800" dirty="0"/>
            </a:br>
            <a:r>
              <a:rPr lang="bg-BG" sz="2800" dirty="0"/>
              <a:t> в община Добричка</a:t>
            </a:r>
          </a:p>
        </p:txBody>
      </p:sp>
      <p:graphicFrame>
        <p:nvGraphicFramePr>
          <p:cNvPr id="6" name="Контейнер за съдържани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646323"/>
              </p:ext>
            </p:extLst>
          </p:nvPr>
        </p:nvGraphicFramePr>
        <p:xfrm>
          <a:off x="344774" y="1371603"/>
          <a:ext cx="8607998" cy="5256865"/>
        </p:xfrm>
        <a:graphic>
          <a:graphicData uri="http://schemas.openxmlformats.org/drawingml/2006/table">
            <a:tbl>
              <a:tblPr/>
              <a:tblGrid>
                <a:gridCol w="329080">
                  <a:extLst>
                    <a:ext uri="{9D8B030D-6E8A-4147-A177-3AD203B41FA5}">
                      <a16:colId xmlns:a16="http://schemas.microsoft.com/office/drawing/2014/main" val="3249039699"/>
                    </a:ext>
                  </a:extLst>
                </a:gridCol>
                <a:gridCol w="921720">
                  <a:extLst>
                    <a:ext uri="{9D8B030D-6E8A-4147-A177-3AD203B41FA5}">
                      <a16:colId xmlns:a16="http://schemas.microsoft.com/office/drawing/2014/main" val="793345645"/>
                    </a:ext>
                  </a:extLst>
                </a:gridCol>
                <a:gridCol w="1091432">
                  <a:extLst>
                    <a:ext uri="{9D8B030D-6E8A-4147-A177-3AD203B41FA5}">
                      <a16:colId xmlns:a16="http://schemas.microsoft.com/office/drawing/2014/main" val="3744476467"/>
                    </a:ext>
                  </a:extLst>
                </a:gridCol>
                <a:gridCol w="1561814">
                  <a:extLst>
                    <a:ext uri="{9D8B030D-6E8A-4147-A177-3AD203B41FA5}">
                      <a16:colId xmlns:a16="http://schemas.microsoft.com/office/drawing/2014/main" val="933209616"/>
                    </a:ext>
                  </a:extLst>
                </a:gridCol>
                <a:gridCol w="272373">
                  <a:extLst>
                    <a:ext uri="{9D8B030D-6E8A-4147-A177-3AD203B41FA5}">
                      <a16:colId xmlns:a16="http://schemas.microsoft.com/office/drawing/2014/main" val="3949391543"/>
                    </a:ext>
                  </a:extLst>
                </a:gridCol>
                <a:gridCol w="174820">
                  <a:extLst>
                    <a:ext uri="{9D8B030D-6E8A-4147-A177-3AD203B41FA5}">
                      <a16:colId xmlns:a16="http://schemas.microsoft.com/office/drawing/2014/main" val="374315356"/>
                    </a:ext>
                  </a:extLst>
                </a:gridCol>
                <a:gridCol w="251126">
                  <a:extLst>
                    <a:ext uri="{9D8B030D-6E8A-4147-A177-3AD203B41FA5}">
                      <a16:colId xmlns:a16="http://schemas.microsoft.com/office/drawing/2014/main" val="2628120649"/>
                    </a:ext>
                  </a:extLst>
                </a:gridCol>
                <a:gridCol w="251126">
                  <a:extLst>
                    <a:ext uri="{9D8B030D-6E8A-4147-A177-3AD203B41FA5}">
                      <a16:colId xmlns:a16="http://schemas.microsoft.com/office/drawing/2014/main" val="160824676"/>
                    </a:ext>
                  </a:extLst>
                </a:gridCol>
                <a:gridCol w="174820">
                  <a:extLst>
                    <a:ext uri="{9D8B030D-6E8A-4147-A177-3AD203B41FA5}">
                      <a16:colId xmlns:a16="http://schemas.microsoft.com/office/drawing/2014/main" val="3710645336"/>
                    </a:ext>
                  </a:extLst>
                </a:gridCol>
                <a:gridCol w="290729">
                  <a:extLst>
                    <a:ext uri="{9D8B030D-6E8A-4147-A177-3AD203B41FA5}">
                      <a16:colId xmlns:a16="http://schemas.microsoft.com/office/drawing/2014/main" val="4244318735"/>
                    </a:ext>
                  </a:extLst>
                </a:gridCol>
                <a:gridCol w="290729">
                  <a:extLst>
                    <a:ext uri="{9D8B030D-6E8A-4147-A177-3AD203B41FA5}">
                      <a16:colId xmlns:a16="http://schemas.microsoft.com/office/drawing/2014/main" val="10111796"/>
                    </a:ext>
                  </a:extLst>
                </a:gridCol>
                <a:gridCol w="251126">
                  <a:extLst>
                    <a:ext uri="{9D8B030D-6E8A-4147-A177-3AD203B41FA5}">
                      <a16:colId xmlns:a16="http://schemas.microsoft.com/office/drawing/2014/main" val="984743661"/>
                    </a:ext>
                  </a:extLst>
                </a:gridCol>
                <a:gridCol w="179823">
                  <a:extLst>
                    <a:ext uri="{9D8B030D-6E8A-4147-A177-3AD203B41FA5}">
                      <a16:colId xmlns:a16="http://schemas.microsoft.com/office/drawing/2014/main" val="1005553729"/>
                    </a:ext>
                  </a:extLst>
                </a:gridCol>
                <a:gridCol w="247260">
                  <a:extLst>
                    <a:ext uri="{9D8B030D-6E8A-4147-A177-3AD203B41FA5}">
                      <a16:colId xmlns:a16="http://schemas.microsoft.com/office/drawing/2014/main" val="3125940"/>
                    </a:ext>
                  </a:extLst>
                </a:gridCol>
                <a:gridCol w="251126">
                  <a:extLst>
                    <a:ext uri="{9D8B030D-6E8A-4147-A177-3AD203B41FA5}">
                      <a16:colId xmlns:a16="http://schemas.microsoft.com/office/drawing/2014/main" val="157421604"/>
                    </a:ext>
                  </a:extLst>
                </a:gridCol>
                <a:gridCol w="251126">
                  <a:extLst>
                    <a:ext uri="{9D8B030D-6E8A-4147-A177-3AD203B41FA5}">
                      <a16:colId xmlns:a16="http://schemas.microsoft.com/office/drawing/2014/main" val="976981475"/>
                    </a:ext>
                  </a:extLst>
                </a:gridCol>
                <a:gridCol w="174820">
                  <a:extLst>
                    <a:ext uri="{9D8B030D-6E8A-4147-A177-3AD203B41FA5}">
                      <a16:colId xmlns:a16="http://schemas.microsoft.com/office/drawing/2014/main" val="2310711316"/>
                    </a:ext>
                  </a:extLst>
                </a:gridCol>
                <a:gridCol w="251126">
                  <a:extLst>
                    <a:ext uri="{9D8B030D-6E8A-4147-A177-3AD203B41FA5}">
                      <a16:colId xmlns:a16="http://schemas.microsoft.com/office/drawing/2014/main" val="2127610837"/>
                    </a:ext>
                  </a:extLst>
                </a:gridCol>
                <a:gridCol w="251126">
                  <a:extLst>
                    <a:ext uri="{9D8B030D-6E8A-4147-A177-3AD203B41FA5}">
                      <a16:colId xmlns:a16="http://schemas.microsoft.com/office/drawing/2014/main" val="1077383734"/>
                    </a:ext>
                  </a:extLst>
                </a:gridCol>
                <a:gridCol w="151644">
                  <a:extLst>
                    <a:ext uri="{9D8B030D-6E8A-4147-A177-3AD203B41FA5}">
                      <a16:colId xmlns:a16="http://schemas.microsoft.com/office/drawing/2014/main" val="2460124093"/>
                    </a:ext>
                  </a:extLst>
                </a:gridCol>
                <a:gridCol w="151644">
                  <a:extLst>
                    <a:ext uri="{9D8B030D-6E8A-4147-A177-3AD203B41FA5}">
                      <a16:colId xmlns:a16="http://schemas.microsoft.com/office/drawing/2014/main" val="1072298536"/>
                    </a:ext>
                  </a:extLst>
                </a:gridCol>
                <a:gridCol w="251126">
                  <a:extLst>
                    <a:ext uri="{9D8B030D-6E8A-4147-A177-3AD203B41FA5}">
                      <a16:colId xmlns:a16="http://schemas.microsoft.com/office/drawing/2014/main" val="1162364895"/>
                    </a:ext>
                  </a:extLst>
                </a:gridCol>
                <a:gridCol w="251126">
                  <a:extLst>
                    <a:ext uri="{9D8B030D-6E8A-4147-A177-3AD203B41FA5}">
                      <a16:colId xmlns:a16="http://schemas.microsoft.com/office/drawing/2014/main" val="2495560314"/>
                    </a:ext>
                  </a:extLst>
                </a:gridCol>
                <a:gridCol w="174820">
                  <a:extLst>
                    <a:ext uri="{9D8B030D-6E8A-4147-A177-3AD203B41FA5}">
                      <a16:colId xmlns:a16="http://schemas.microsoft.com/office/drawing/2014/main" val="2380989340"/>
                    </a:ext>
                  </a:extLst>
                </a:gridCol>
                <a:gridCol w="160336">
                  <a:extLst>
                    <a:ext uri="{9D8B030D-6E8A-4147-A177-3AD203B41FA5}">
                      <a16:colId xmlns:a16="http://schemas.microsoft.com/office/drawing/2014/main" val="2030707546"/>
                    </a:ext>
                  </a:extLst>
                </a:gridCol>
              </a:tblGrid>
              <a:tr h="1674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Община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Населено място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 на училище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968217"/>
                  </a:ext>
                </a:extLst>
              </a:tr>
              <a:tr h="305356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819734"/>
                  </a:ext>
                </a:extLst>
              </a:tr>
              <a:tr h="30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Добричка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Батово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"Отец Паисий"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086539"/>
                  </a:ext>
                </a:extLst>
              </a:tr>
              <a:tr h="30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Божурово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"Васил Левски"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26102"/>
                  </a:ext>
                </a:extLst>
              </a:tr>
              <a:tr h="461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Ведрина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"Св.св.Кирил и Методий"</a:t>
                      </a: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940601"/>
                  </a:ext>
                </a:extLst>
              </a:tr>
              <a:tr h="461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Дончево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"Св. св.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Кирил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Методий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265540"/>
                  </a:ext>
                </a:extLst>
              </a:tr>
              <a:tr h="30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Житница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"Стефан Караджа"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56752"/>
                  </a:ext>
                </a:extLst>
              </a:tr>
              <a:tr h="30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Карапелит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 "Н. Й. Вапцаров"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142985"/>
                  </a:ext>
                </a:extLst>
              </a:tr>
              <a:tr h="30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Ловчанци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"Неофит Рилски "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002634"/>
                  </a:ext>
                </a:extLst>
              </a:tr>
              <a:tr h="30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Овчарово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"Отец Паисий"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156715"/>
                  </a:ext>
                </a:extLst>
              </a:tr>
              <a:tr h="49093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Победа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Обединено училище "Добри Войников"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106437"/>
                  </a:ext>
                </a:extLst>
              </a:tr>
              <a:tr h="123484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Смолница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"Климент Охридски"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560288"/>
                  </a:ext>
                </a:extLst>
              </a:tr>
              <a:tr h="30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390157"/>
                  </a:ext>
                </a:extLst>
              </a:tr>
              <a:tr h="461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Стефаново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Обединено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училище "П. К. Яворов"</a:t>
                      </a:r>
                      <a:endParaRPr lang="bg-BG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275418"/>
                  </a:ext>
                </a:extLst>
              </a:tr>
              <a:tr h="30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Стожер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"Христо Ботев"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237507"/>
                  </a:ext>
                </a:extLst>
              </a:tr>
              <a:tr h="30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Хитово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ОУ "Васил Левски"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599" marR="2599" marT="2599" marB="0" anchor="ctr" anchorCtr="1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99" marR="2599" marT="2599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816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051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45204" y="3"/>
            <a:ext cx="6589199" cy="674255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ПРЕДЛОЖЕНИЯ ВКЛЮЧЕНИ В ДПП ЗА 2024-2025 УЧЕБНА ГОДИНА – ОБЩИНА ГРАД ДОБРИЧ</a:t>
            </a:r>
            <a:endParaRPr lang="bg-BG" sz="2000" b="1" dirty="0"/>
          </a:p>
        </p:txBody>
      </p:sp>
      <p:graphicFrame>
        <p:nvGraphicFramePr>
          <p:cNvPr id="6" name="Контейнер за съдържани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8713092"/>
              </p:ext>
            </p:extLst>
          </p:nvPr>
        </p:nvGraphicFramePr>
        <p:xfrm>
          <a:off x="254833" y="674259"/>
          <a:ext cx="8754256" cy="6071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969">
                  <a:extLst>
                    <a:ext uri="{9D8B030D-6E8A-4147-A177-3AD203B41FA5}">
                      <a16:colId xmlns:a16="http://schemas.microsoft.com/office/drawing/2014/main" val="3903050032"/>
                    </a:ext>
                  </a:extLst>
                </a:gridCol>
                <a:gridCol w="2323241">
                  <a:extLst>
                    <a:ext uri="{9D8B030D-6E8A-4147-A177-3AD203B41FA5}">
                      <a16:colId xmlns:a16="http://schemas.microsoft.com/office/drawing/2014/main" val="2161390089"/>
                    </a:ext>
                  </a:extLst>
                </a:gridCol>
                <a:gridCol w="374754">
                  <a:extLst>
                    <a:ext uri="{9D8B030D-6E8A-4147-A177-3AD203B41FA5}">
                      <a16:colId xmlns:a16="http://schemas.microsoft.com/office/drawing/2014/main" val="1143634936"/>
                    </a:ext>
                  </a:extLst>
                </a:gridCol>
                <a:gridCol w="5651292">
                  <a:extLst>
                    <a:ext uri="{9D8B030D-6E8A-4147-A177-3AD203B41FA5}">
                      <a16:colId xmlns:a16="http://schemas.microsoft.com/office/drawing/2014/main" val="4240050343"/>
                    </a:ext>
                  </a:extLst>
                </a:gridCol>
              </a:tblGrid>
              <a:tr h="375624">
                <a:tc>
                  <a:txBody>
                    <a:bodyPr/>
                    <a:lstStyle/>
                    <a:p>
                      <a:r>
                        <a:rPr lang="bg-BG" sz="19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 dirty="0"/>
                        <a:t>училище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 dirty="0"/>
                        <a:t>профили</a:t>
                      </a:r>
                      <a:r>
                        <a:rPr lang="bg-BG" sz="1100" baseline="0" dirty="0"/>
                        <a:t> и/или професии</a:t>
                      </a:r>
                      <a:endParaRPr lang="bg-BG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59779"/>
                  </a:ext>
                </a:extLst>
              </a:tr>
              <a:tr h="270449">
                <a:tc>
                  <a:txBody>
                    <a:bodyPr/>
                    <a:lstStyle/>
                    <a:p>
                      <a:r>
                        <a:rPr lang="bg-BG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ЕГ „Гео Милев“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Профил „Чужди езици“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389264"/>
                  </a:ext>
                </a:extLst>
              </a:tr>
              <a:tr h="585973">
                <a:tc>
                  <a:txBody>
                    <a:bodyPr/>
                    <a:lstStyle/>
                    <a:p>
                      <a:r>
                        <a:rPr lang="bg-BG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ПМГ „Иван Вазов“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Профили: „Математически“,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„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Софтуверни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хардуерни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 науки“, „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Природни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 науки„</a:t>
                      </a:r>
                    </a:p>
                    <a:p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Професия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Приложен </a:t>
                      </a:r>
                      <a:r>
                        <a:rPr lang="ru-RU" sz="1100" baseline="0" dirty="0" err="1">
                          <a:solidFill>
                            <a:schemeClr val="tx1"/>
                          </a:solidFill>
                        </a:rPr>
                        <a:t>програми</a:t>
                      </a:r>
                      <a:r>
                        <a:rPr lang="bg-BG" sz="1100" baseline="0" dirty="0" err="1">
                          <a:solidFill>
                            <a:schemeClr val="tx1"/>
                          </a:solidFill>
                        </a:rPr>
                        <a:t>ст</a:t>
                      </a:r>
                      <a:endParaRPr lang="bg-B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448529"/>
                  </a:ext>
                </a:extLst>
              </a:tr>
              <a:tr h="270449">
                <a:tc>
                  <a:txBody>
                    <a:bodyPr/>
                    <a:lstStyle/>
                    <a:p>
                      <a:r>
                        <a:rPr lang="bg-BG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СУ „Св. Св.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Кирил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 и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Методий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“ </a:t>
                      </a:r>
                      <a:endParaRPr lang="bg-B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Профил</a:t>
                      </a:r>
                      <a:r>
                        <a:rPr lang="bg-BG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„Хуманитарни науки“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884498"/>
                  </a:ext>
                </a:extLst>
              </a:tr>
              <a:tr h="420699">
                <a:tc>
                  <a:txBody>
                    <a:bodyPr/>
                    <a:lstStyle/>
                    <a:p>
                      <a:r>
                        <a:rPr lang="bg-BG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СУ „Св. Климент Охридски“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Профил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:  „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Музика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“; </a:t>
                      </a:r>
                    </a:p>
                    <a:p>
                      <a:r>
                        <a:rPr lang="ru-RU" sz="1100" baseline="0" dirty="0" err="1">
                          <a:solidFill>
                            <a:schemeClr val="tx1"/>
                          </a:solidFill>
                        </a:rPr>
                        <a:t>Професия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1100" baseline="0" dirty="0" err="1">
                          <a:solidFill>
                            <a:schemeClr val="tx1"/>
                          </a:solidFill>
                        </a:rPr>
                        <a:t>Танцьор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/Графичен дизайн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327244"/>
                  </a:ext>
                </a:extLst>
              </a:tr>
              <a:tr h="420699">
                <a:tc>
                  <a:txBody>
                    <a:bodyPr/>
                    <a:lstStyle/>
                    <a:p>
                      <a:r>
                        <a:rPr lang="bg-BG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ФСГ „Васил Левски"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Професии: „Икономист-информатик“, „Организатор интернет</a:t>
                      </a:r>
                      <a:r>
                        <a:rPr lang="bg-BG" sz="1100" baseline="0" dirty="0">
                          <a:solidFill>
                            <a:schemeClr val="tx1"/>
                          </a:solidFill>
                        </a:rPr>
                        <a:t> приложения“, „Оперативен счетоводител“</a:t>
                      </a:r>
                      <a:endParaRPr lang="bg-B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7455"/>
                  </a:ext>
                </a:extLst>
              </a:tr>
              <a:tr h="270449">
                <a:tc>
                  <a:txBody>
                    <a:bodyPr/>
                    <a:lstStyle/>
                    <a:p>
                      <a:r>
                        <a:rPr lang="bg-BG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ПГТ „Пейо Яворов“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Професии: „Хотелиер“, „Ресторантьор“ </a:t>
                      </a:r>
                      <a:r>
                        <a:rPr lang="bg-BG" sz="1100" dirty="0" err="1">
                          <a:solidFill>
                            <a:srgbClr val="FF0000"/>
                          </a:solidFill>
                        </a:rPr>
                        <a:t>дф</a:t>
                      </a:r>
                      <a:r>
                        <a:rPr lang="bg-BG" sz="1100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„</a:t>
                      </a:r>
                      <a:r>
                        <a:rPr lang="bg-BG" sz="1100" dirty="0" err="1">
                          <a:solidFill>
                            <a:schemeClr val="tx1"/>
                          </a:solidFill>
                        </a:rPr>
                        <a:t>Готвач“</a:t>
                      </a:r>
                      <a:r>
                        <a:rPr lang="bg-BG" sz="1100" dirty="0" err="1">
                          <a:solidFill>
                            <a:srgbClr val="FF0000"/>
                          </a:solidFill>
                        </a:rPr>
                        <a:t>н</a:t>
                      </a:r>
                      <a:r>
                        <a:rPr lang="bg-BG" sz="1100" dirty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„Хлебар- </a:t>
                      </a:r>
                      <a:r>
                        <a:rPr lang="bg-BG" sz="1100" dirty="0" err="1">
                          <a:solidFill>
                            <a:schemeClr val="tx1"/>
                          </a:solidFill>
                        </a:rPr>
                        <a:t>сладкар“</a:t>
                      </a:r>
                      <a:r>
                        <a:rPr lang="bg-BG" sz="1100" dirty="0" err="1">
                          <a:solidFill>
                            <a:srgbClr val="FF0000"/>
                          </a:solidFill>
                        </a:rPr>
                        <a:t>н</a:t>
                      </a:r>
                      <a:endParaRPr lang="bg-BG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57712"/>
                  </a:ext>
                </a:extLst>
              </a:tr>
              <a:tr h="625735">
                <a:tc>
                  <a:txBody>
                    <a:bodyPr/>
                    <a:lstStyle/>
                    <a:p>
                      <a:r>
                        <a:rPr lang="bg-BG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ПГТС „М. </a:t>
                      </a:r>
                      <a:r>
                        <a:rPr lang="bg-BG" sz="1100" dirty="0" err="1">
                          <a:solidFill>
                            <a:schemeClr val="tx1"/>
                          </a:solidFill>
                        </a:rPr>
                        <a:t>Ломоносов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Професии: ;</a:t>
                      </a:r>
                    </a:p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 „Техник компютърни системи“/ „Програмист“</a:t>
                      </a:r>
                      <a:r>
                        <a:rPr lang="bg-BG" sz="1100" dirty="0">
                          <a:solidFill>
                            <a:srgbClr val="FF0000"/>
                          </a:solidFill>
                        </a:rPr>
                        <a:t>/н/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bg-BG" sz="1100" dirty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„Техник по </a:t>
                      </a:r>
                      <a:r>
                        <a:rPr lang="bg-BG" sz="1100" dirty="0" err="1">
                          <a:solidFill>
                            <a:schemeClr val="tx1"/>
                          </a:solidFill>
                        </a:rPr>
                        <a:t>траспортна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 техника“</a:t>
                      </a:r>
                      <a:r>
                        <a:rPr lang="bg-BG" sz="1100" dirty="0">
                          <a:solidFill>
                            <a:srgbClr val="FF0000"/>
                          </a:solidFill>
                        </a:rPr>
                        <a:t>/н/-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електрически превозни средства/„Дизайнер“ на пр. дизайн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512785"/>
                  </a:ext>
                </a:extLst>
              </a:tr>
              <a:tr h="585973">
                <a:tc>
                  <a:txBody>
                    <a:bodyPr/>
                    <a:lstStyle/>
                    <a:p>
                      <a:r>
                        <a:rPr lang="bg-BG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ПГТОЛП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Професии: </a:t>
                      </a:r>
                    </a:p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„Техник подемно-транспортна</a:t>
                      </a:r>
                      <a:r>
                        <a:rPr lang="bg-BG" sz="1100" baseline="0" dirty="0">
                          <a:solidFill>
                            <a:schemeClr val="tx1"/>
                          </a:solidFill>
                        </a:rPr>
                        <a:t> техника“ </a:t>
                      </a:r>
                      <a:r>
                        <a:rPr lang="bg-BG" sz="1100" baseline="0" dirty="0">
                          <a:solidFill>
                            <a:srgbClr val="FF0000"/>
                          </a:solidFill>
                        </a:rPr>
                        <a:t>/н/, </a:t>
                      </a:r>
                      <a:r>
                        <a:rPr lang="bg-BG" sz="1100" baseline="0" dirty="0">
                          <a:solidFill>
                            <a:schemeClr val="tx1"/>
                          </a:solidFill>
                        </a:rPr>
                        <a:t>„Фризьор„ </a:t>
                      </a:r>
                    </a:p>
                    <a:p>
                      <a:r>
                        <a:rPr lang="bg-BG" sz="1100" baseline="0" dirty="0">
                          <a:solidFill>
                            <a:schemeClr val="tx1"/>
                          </a:solidFill>
                        </a:rPr>
                        <a:t>„Техник транспортна техника</a:t>
                      </a:r>
                      <a:r>
                        <a:rPr lang="bg-BG" sz="1100" baseline="0" dirty="0">
                          <a:solidFill>
                            <a:srgbClr val="FF0000"/>
                          </a:solidFill>
                        </a:rPr>
                        <a:t>“/</a:t>
                      </a:r>
                      <a:r>
                        <a:rPr lang="bg-BG" sz="1100" baseline="0" dirty="0" err="1">
                          <a:solidFill>
                            <a:srgbClr val="FF0000"/>
                          </a:solidFill>
                        </a:rPr>
                        <a:t>дф</a:t>
                      </a:r>
                      <a:r>
                        <a:rPr lang="bg-BG" sz="1100" baseline="0" dirty="0">
                          <a:solidFill>
                            <a:srgbClr val="FF0000"/>
                          </a:solidFill>
                        </a:rPr>
                        <a:t>/,</a:t>
                      </a:r>
                      <a:r>
                        <a:rPr lang="bg-BG" sz="1100" baseline="0" dirty="0">
                          <a:solidFill>
                            <a:schemeClr val="tx1"/>
                          </a:solidFill>
                        </a:rPr>
                        <a:t>„Модист“ </a:t>
                      </a:r>
                      <a:r>
                        <a:rPr lang="bg-BG" sz="1100" baseline="0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bg-BG" sz="1100" baseline="0" dirty="0" err="1">
                          <a:solidFill>
                            <a:srgbClr val="FF0000"/>
                          </a:solidFill>
                        </a:rPr>
                        <a:t>дф</a:t>
                      </a:r>
                      <a:r>
                        <a:rPr lang="bg-BG" sz="1100" baseline="0" dirty="0">
                          <a:solidFill>
                            <a:srgbClr val="FF0000"/>
                          </a:solidFill>
                        </a:rPr>
                        <a:t>/</a:t>
                      </a:r>
                      <a:endParaRPr lang="bg-BG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409502"/>
                  </a:ext>
                </a:extLst>
              </a:tr>
              <a:tr h="874724">
                <a:tc>
                  <a:txBody>
                    <a:bodyPr/>
                    <a:lstStyle/>
                    <a:p>
                      <a:r>
                        <a:rPr lang="bg-BG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ПГВМ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Професии: </a:t>
                      </a:r>
                    </a:p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„Ветеринарен техник“,</a:t>
                      </a:r>
                    </a:p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 „Лаборант“</a:t>
                      </a:r>
                      <a:r>
                        <a:rPr lang="bg-BG" sz="1100" dirty="0">
                          <a:solidFill>
                            <a:srgbClr val="FF0000"/>
                          </a:solidFill>
                        </a:rPr>
                        <a:t> /н/</a:t>
                      </a:r>
                    </a:p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„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Техник-технолог по качество на храни и напитки“/ „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Ветеринарен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 техник“ </a:t>
                      </a:r>
                      <a:endParaRPr lang="bg-BG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79152"/>
                  </a:ext>
                </a:extLst>
              </a:tr>
              <a:tr h="525441">
                <a:tc>
                  <a:txBody>
                    <a:bodyPr/>
                    <a:lstStyle/>
                    <a:p>
                      <a:r>
                        <a:rPr lang="bg-BG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ПГАС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Професии: „Техник на </a:t>
                      </a:r>
                      <a:r>
                        <a:rPr lang="bg-BG" sz="1100" dirty="0" err="1">
                          <a:solidFill>
                            <a:schemeClr val="tx1"/>
                          </a:solidFill>
                        </a:rPr>
                        <a:t>сс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 техника“</a:t>
                      </a:r>
                      <a:r>
                        <a:rPr lang="bg-BG" sz="1100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bg-BG" sz="1100" dirty="0" err="1">
                          <a:solidFill>
                            <a:srgbClr val="FF0000"/>
                          </a:solidFill>
                        </a:rPr>
                        <a:t>дф</a:t>
                      </a:r>
                      <a:r>
                        <a:rPr lang="bg-BG" sz="1100" dirty="0">
                          <a:solidFill>
                            <a:srgbClr val="FF0000"/>
                          </a:solidFill>
                        </a:rPr>
                        <a:t>/, 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„Техник растениевъд“ – растителна защита и агрохимия и „Техник растениевъд“ – трайни </a:t>
                      </a:r>
                      <a:r>
                        <a:rPr lang="bg-BG" sz="1100" dirty="0" err="1">
                          <a:solidFill>
                            <a:schemeClr val="tx1"/>
                          </a:solidFill>
                        </a:rPr>
                        <a:t>насъждения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bg-BG" sz="1100" dirty="0">
                          <a:solidFill>
                            <a:srgbClr val="FF0000"/>
                          </a:solidFill>
                        </a:rPr>
                        <a:t>/н/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719387"/>
                  </a:ext>
                </a:extLst>
              </a:tr>
              <a:tr h="525441">
                <a:tc>
                  <a:txBody>
                    <a:bodyPr/>
                    <a:lstStyle/>
                    <a:p>
                      <a:r>
                        <a:rPr lang="bg-BG" sz="1200" dirty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 err="1">
                          <a:solidFill>
                            <a:schemeClr val="tx1"/>
                          </a:solidFill>
                        </a:rPr>
                        <a:t>ОбУ</a:t>
                      </a:r>
                      <a:r>
                        <a:rPr lang="bg-BG" sz="1100" dirty="0">
                          <a:solidFill>
                            <a:schemeClr val="tx1"/>
                          </a:solidFill>
                        </a:rPr>
                        <a:t> „Йордан Йовков“, гр. Добрич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 </a:t>
                      </a:r>
                      <a:r>
                        <a:rPr lang="ru-RU" sz="1100" dirty="0" err="1"/>
                        <a:t>професия</a:t>
                      </a:r>
                      <a:r>
                        <a:rPr lang="ru-RU" sz="1100" dirty="0"/>
                        <a:t> „работник в заведение за </a:t>
                      </a:r>
                      <a:r>
                        <a:rPr lang="ru-RU" sz="1100" dirty="0" err="1"/>
                        <a:t>хранене</a:t>
                      </a:r>
                      <a:r>
                        <a:rPr lang="ru-RU" sz="1100" dirty="0"/>
                        <a:t> и развлечение“</a:t>
                      </a:r>
                      <a:endParaRPr lang="bg-BG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733145"/>
                  </a:ext>
                </a:extLst>
              </a:tr>
              <a:tr h="270449">
                <a:tc>
                  <a:txBody>
                    <a:bodyPr/>
                    <a:lstStyle/>
                    <a:p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b="1" dirty="0">
                          <a:solidFill>
                            <a:schemeClr val="tx1"/>
                          </a:solidFill>
                        </a:rPr>
                        <a:t>Общо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1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941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67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945204" y="83130"/>
            <a:ext cx="6589199" cy="62807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ПРЕДЛОЖЕНИЯ ВКЛЮЧЕНИ В ДПП ЗА 2024-2025 УЧЕБНА ГОДИНА </a:t>
            </a:r>
            <a:r>
              <a:rPr lang="bg-BG" sz="2000" b="1" dirty="0"/>
              <a:t>ПО ОБЩИНИ</a:t>
            </a:r>
          </a:p>
        </p:txBody>
      </p:sp>
      <p:graphicFrame>
        <p:nvGraphicFramePr>
          <p:cNvPr id="6" name="Контейнер за съдържани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6485904"/>
              </p:ext>
            </p:extLst>
          </p:nvPr>
        </p:nvGraphicFramePr>
        <p:xfrm>
          <a:off x="0" y="711206"/>
          <a:ext cx="9143999" cy="644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">
                  <a:extLst>
                    <a:ext uri="{9D8B030D-6E8A-4147-A177-3AD203B41FA5}">
                      <a16:colId xmlns:a16="http://schemas.microsoft.com/office/drawing/2014/main" val="3903050032"/>
                    </a:ext>
                  </a:extLst>
                </a:gridCol>
                <a:gridCol w="3223747">
                  <a:extLst>
                    <a:ext uri="{9D8B030D-6E8A-4147-A177-3AD203B41FA5}">
                      <a16:colId xmlns:a16="http://schemas.microsoft.com/office/drawing/2014/main" val="2161390089"/>
                    </a:ext>
                  </a:extLst>
                </a:gridCol>
                <a:gridCol w="401276">
                  <a:extLst>
                    <a:ext uri="{9D8B030D-6E8A-4147-A177-3AD203B41FA5}">
                      <a16:colId xmlns:a16="http://schemas.microsoft.com/office/drawing/2014/main" val="1143634936"/>
                    </a:ext>
                  </a:extLst>
                </a:gridCol>
                <a:gridCol w="5112576">
                  <a:extLst>
                    <a:ext uri="{9D8B030D-6E8A-4147-A177-3AD203B41FA5}">
                      <a16:colId xmlns:a16="http://schemas.microsoft.com/office/drawing/2014/main" val="4240050343"/>
                    </a:ext>
                  </a:extLst>
                </a:gridCol>
              </a:tblGrid>
              <a:tr h="284507">
                <a:tc>
                  <a:txBody>
                    <a:bodyPr/>
                    <a:lstStyle/>
                    <a:p>
                      <a:r>
                        <a:rPr lang="bg-BG" sz="1200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/>
                        <a:t>училище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/>
                        <a:t>профили</a:t>
                      </a:r>
                      <a:r>
                        <a:rPr lang="bg-BG" sz="1200" baseline="0" dirty="0"/>
                        <a:t> и/или професии</a:t>
                      </a:r>
                      <a:endParaRPr lang="bg-BG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259779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r>
                        <a:rPr lang="bg-BG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СУ „Н.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>
                          <a:solidFill>
                            <a:schemeClr val="tx1"/>
                          </a:solidFill>
                        </a:rPr>
                        <a:t>Вапцаров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“, с.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>
                          <a:solidFill>
                            <a:schemeClr val="tx1"/>
                          </a:solidFill>
                        </a:rPr>
                        <a:t>Карапелит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, общ. </a:t>
                      </a:r>
                      <a:r>
                        <a:rPr lang="ru-RU" sz="1200" baseline="0" dirty="0" err="1">
                          <a:solidFill>
                            <a:schemeClr val="tx1"/>
                          </a:solidFill>
                        </a:rPr>
                        <a:t>Добричка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Професия „Оператор в </a:t>
                      </a:r>
                      <a:r>
                        <a:rPr lang="bg-BG" sz="1200" dirty="0" err="1">
                          <a:solidFill>
                            <a:schemeClr val="tx1"/>
                          </a:solidFill>
                        </a:rPr>
                        <a:t>хр.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 вкусовата промишленост“ /растителни масла…/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389264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r>
                        <a:rPr lang="bg-BG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СУ „Н. Вапцаров“, гр. Г. Тошево, общ. Г. Тошево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Профил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„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Чужди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езици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448529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r>
                        <a:rPr lang="bg-BG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ПГЗ „Т.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Рачински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“, гр. Г.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Тошево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</a:rPr>
                        <a:t> общ. Г. </a:t>
                      </a:r>
                      <a:r>
                        <a:rPr lang="ru-RU" sz="1200" baseline="0" dirty="0" err="1">
                          <a:solidFill>
                            <a:schemeClr val="tx1"/>
                          </a:solidFill>
                        </a:rPr>
                        <a:t>Тошево</a:t>
                      </a:r>
                      <a:endParaRPr lang="bg-BG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Професии: „Техник растениевъд</a:t>
                      </a:r>
                      <a:r>
                        <a:rPr lang="bg-BG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g-BG" sz="1200" baseline="0" dirty="0">
                          <a:solidFill>
                            <a:srgbClr val="FF0000"/>
                          </a:solidFill>
                        </a:rPr>
                        <a:t>/н/</a:t>
                      </a:r>
                      <a:r>
                        <a:rPr lang="bg-BG" sz="1200" dirty="0">
                          <a:solidFill>
                            <a:srgbClr val="FF0000"/>
                          </a:solidFill>
                        </a:rPr>
                        <a:t>“, 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„Техник по транспортна техника“</a:t>
                      </a:r>
                      <a:r>
                        <a:rPr lang="bg-BG" sz="1200" dirty="0">
                          <a:solidFill>
                            <a:srgbClr val="FF0000"/>
                          </a:solidFill>
                        </a:rPr>
                        <a:t>/н/, 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„Икономист-информатик“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884498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r>
                        <a:rPr lang="bg-BG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СУ „Йордан Йовков“, гр. Тервел, общ. Тервел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профил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„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Софтуерни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хардуерни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науки“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327244"/>
                  </a:ext>
                </a:extLst>
              </a:tr>
              <a:tr h="663850">
                <a:tc>
                  <a:txBody>
                    <a:bodyPr/>
                    <a:lstStyle/>
                    <a:p>
                      <a:endParaRPr lang="bg-BG" sz="1200" dirty="0"/>
                    </a:p>
                    <a:p>
                      <a:r>
                        <a:rPr lang="bg-BG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ПГТО</a:t>
                      </a:r>
                      <a:r>
                        <a:rPr lang="bg-BG" sz="1200" baseline="0" dirty="0">
                          <a:solidFill>
                            <a:schemeClr val="tx1"/>
                          </a:solidFill>
                        </a:rPr>
                        <a:t> „Д. Михайлов“, гр. Тервел, общ. Тервел</a:t>
                      </a:r>
                      <a:endParaRPr lang="bg-BG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„Техник по автоматизация“,</a:t>
                      </a:r>
                      <a:r>
                        <a:rPr lang="bg-BG" sz="1200" baseline="0" dirty="0">
                          <a:solidFill>
                            <a:schemeClr val="tx1"/>
                          </a:solidFill>
                        </a:rPr>
                        <a:t> „Монтьор на селскостопанска техника“; „Електромонтьор“</a:t>
                      </a:r>
                      <a:r>
                        <a:rPr lang="bg-BG" sz="1200" baseline="0" dirty="0">
                          <a:solidFill>
                            <a:srgbClr val="FF0000"/>
                          </a:solidFill>
                        </a:rPr>
                        <a:t>/н/</a:t>
                      </a:r>
                      <a:r>
                        <a:rPr lang="bg-BG" sz="1200" b="1" baseline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bg-BG" sz="1200" baseline="0" dirty="0">
                          <a:solidFill>
                            <a:srgbClr val="FF0000"/>
                          </a:solidFill>
                        </a:rPr>
                        <a:t>“</a:t>
                      </a:r>
                      <a:r>
                        <a:rPr lang="bg-BG" sz="1200" baseline="0" dirty="0">
                          <a:solidFill>
                            <a:schemeClr val="tx1"/>
                          </a:solidFill>
                        </a:rPr>
                        <a:t>Оператор производство на облекло и текстил“</a:t>
                      </a:r>
                      <a:r>
                        <a:rPr lang="bg-BG" sz="1200" baseline="0" dirty="0">
                          <a:solidFill>
                            <a:srgbClr val="FF0000"/>
                          </a:solidFill>
                        </a:rPr>
                        <a:t>/н/</a:t>
                      </a:r>
                      <a:endParaRPr lang="bg-BG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7455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r>
                        <a:rPr lang="bg-BG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ПЗГ „Кл. </a:t>
                      </a:r>
                      <a:r>
                        <a:rPr lang="bg-BG" sz="1200" dirty="0" err="1">
                          <a:solidFill>
                            <a:schemeClr val="tx1"/>
                          </a:solidFill>
                        </a:rPr>
                        <a:t>Тимирязев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“, гр. Каварна, общ. Каварна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„Техник растениевъд“</a:t>
                      </a:r>
                      <a:r>
                        <a:rPr lang="bg-BG" sz="1200" dirty="0">
                          <a:solidFill>
                            <a:srgbClr val="FF0000"/>
                          </a:solidFill>
                        </a:rPr>
                        <a:t>/н/, 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„Фермер“/“Администратор</a:t>
                      </a:r>
                      <a:r>
                        <a:rPr lang="bg-BG" sz="1200" baseline="0" dirty="0">
                          <a:solidFill>
                            <a:schemeClr val="tx1"/>
                          </a:solidFill>
                        </a:rPr>
                        <a:t> хотелиерството“</a:t>
                      </a:r>
                      <a:endParaRPr lang="bg-BG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057712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r>
                        <a:rPr lang="bg-BG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СУ „Ст.</a:t>
                      </a:r>
                      <a:r>
                        <a:rPr lang="bg-BG" sz="1200" baseline="0" dirty="0">
                          <a:solidFill>
                            <a:schemeClr val="tx1"/>
                          </a:solidFill>
                        </a:rPr>
                        <a:t> Караджа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“, гр. Каварна, общ. Каварна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профили: „Математически“, „Предприемачески“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512785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r>
                        <a:rPr lang="bg-BG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СУ „Асен Златаров“, гр. Шабла, общ.</a:t>
                      </a:r>
                      <a:r>
                        <a:rPr lang="bg-BG" sz="1200" baseline="0" dirty="0">
                          <a:solidFill>
                            <a:schemeClr val="tx1"/>
                          </a:solidFill>
                        </a:rPr>
                        <a:t> Шабла</a:t>
                      </a:r>
                      <a:endParaRPr lang="bg-BG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„Готвач“</a:t>
                      </a:r>
                      <a:r>
                        <a:rPr lang="bg-BG" sz="1200" dirty="0">
                          <a:solidFill>
                            <a:srgbClr val="FF0000"/>
                          </a:solidFill>
                        </a:rPr>
                        <a:t>/н//“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Сътрудник в бизнес услуги“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409502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r>
                        <a:rPr lang="bg-BG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СУ „Хр. Смирненски“, с. Крушари, общ. Крушари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Професии: „Фризьор“/ „Електромонтьор“</a:t>
                      </a:r>
                      <a:r>
                        <a:rPr lang="bg-BG" sz="1200" dirty="0">
                          <a:solidFill>
                            <a:srgbClr val="FF0000"/>
                          </a:solidFill>
                        </a:rPr>
                        <a:t>/н/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579152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r>
                        <a:rPr lang="bg-BG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СУ „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Христо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Ботев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“, гр.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Балчик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, общ.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Балчик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Профили „Икономическо развитие“</a:t>
                      </a:r>
                      <a:r>
                        <a:rPr lang="bg-BG" sz="1200" baseline="0" dirty="0">
                          <a:solidFill>
                            <a:schemeClr val="tx1"/>
                          </a:solidFill>
                        </a:rPr>
                        <a:t> и  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„Природни науки“; </a:t>
                      </a:r>
                    </a:p>
                    <a:p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Професия</a:t>
                      </a:r>
                      <a:r>
                        <a:rPr lang="bg-BG" sz="1200" baseline="0" dirty="0">
                          <a:solidFill>
                            <a:schemeClr val="tx1"/>
                          </a:solidFill>
                        </a:rPr>
                        <a:t> „</a:t>
                      </a:r>
                      <a:r>
                        <a:rPr lang="ru-RU" sz="1200" baseline="0" dirty="0" err="1">
                          <a:solidFill>
                            <a:schemeClr val="tx1"/>
                          </a:solidFill>
                        </a:rPr>
                        <a:t>Готвач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bg-BG" sz="1200" baseline="0" dirty="0">
                          <a:solidFill>
                            <a:srgbClr val="FF0000"/>
                          </a:solidFill>
                        </a:rPr>
                        <a:t>/н/</a:t>
                      </a:r>
                      <a:endParaRPr lang="ru-RU" sz="1200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719387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r>
                        <a:rPr lang="bg-BG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b="0" dirty="0">
                          <a:solidFill>
                            <a:schemeClr val="tx1"/>
                          </a:solidFill>
                        </a:rPr>
                        <a:t>СУ</a:t>
                      </a:r>
                      <a:r>
                        <a:rPr lang="bg-BG" sz="1200" b="0" baseline="0" dirty="0">
                          <a:solidFill>
                            <a:schemeClr val="tx1"/>
                          </a:solidFill>
                        </a:rPr>
                        <a:t> „Хр. Смирненски“, с. Оброчище, общ. Балчик</a:t>
                      </a:r>
                      <a:endParaRPr lang="bg-BG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err="1">
                          <a:solidFill>
                            <a:schemeClr val="tx1"/>
                          </a:solidFill>
                        </a:rPr>
                        <a:t>Професия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</a:rPr>
                        <a:t>Готвач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="0" dirty="0">
                          <a:solidFill>
                            <a:srgbClr val="FF0000"/>
                          </a:solidFill>
                        </a:rPr>
                        <a:t>/н/</a:t>
                      </a:r>
                      <a:endParaRPr lang="bg-BG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941539"/>
                  </a:ext>
                </a:extLst>
              </a:tr>
              <a:tr h="474178">
                <a:tc>
                  <a:txBody>
                    <a:bodyPr/>
                    <a:lstStyle/>
                    <a:p>
                      <a:r>
                        <a:rPr lang="bg-BG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dirty="0" err="1">
                          <a:solidFill>
                            <a:schemeClr val="tx1"/>
                          </a:solidFill>
                        </a:rPr>
                        <a:t>ОбУ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 „Д.</a:t>
                      </a:r>
                      <a:r>
                        <a:rPr lang="bg-BG" sz="1200" baseline="0" dirty="0">
                          <a:solidFill>
                            <a:schemeClr val="tx1"/>
                          </a:solidFill>
                        </a:rPr>
                        <a:t> Войников</a:t>
                      </a:r>
                      <a:r>
                        <a:rPr lang="bg-BG" sz="1200" dirty="0">
                          <a:solidFill>
                            <a:schemeClr val="tx1"/>
                          </a:solidFill>
                        </a:rPr>
                        <a:t>“, с.</a:t>
                      </a:r>
                      <a:r>
                        <a:rPr lang="bg-BG" sz="1200" baseline="0" dirty="0">
                          <a:solidFill>
                            <a:schemeClr val="tx1"/>
                          </a:solidFill>
                        </a:rPr>
                        <a:t> Победа, общ. Добричка</a:t>
                      </a:r>
                      <a:endParaRPr lang="bg-BG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baseline="0" dirty="0"/>
                        <a:t>  1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професия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„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шлосер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“/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професия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 „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</a:rPr>
                        <a:t>шивач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“ </a:t>
                      </a:r>
                      <a:endParaRPr lang="bg-BG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37081"/>
                  </a:ext>
                </a:extLst>
              </a:tr>
              <a:tr h="284507">
                <a:tc>
                  <a:txBody>
                    <a:bodyPr/>
                    <a:lstStyle/>
                    <a:p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200" b="1" dirty="0">
                          <a:solidFill>
                            <a:schemeClr val="tx1"/>
                          </a:solidFill>
                        </a:rPr>
                        <a:t>Общо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507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188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>
            <a:extLst>
              <a:ext uri="{FF2B5EF4-FFF2-40B4-BE49-F238E27FC236}">
                <a16:creationId xmlns:a16="http://schemas.microsoft.com/office/drawing/2014/main" id="{063C5687-9142-7BC0-B333-D160C79A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3768" y="3057832"/>
            <a:ext cx="6410632" cy="1730477"/>
          </a:xfrm>
        </p:spPr>
        <p:txBody>
          <a:bodyPr>
            <a:normAutofit/>
          </a:bodyPr>
          <a:lstStyle/>
          <a:p>
            <a:pPr algn="ctr"/>
            <a:r>
              <a:rPr lang="bg-BG" sz="2800" dirty="0"/>
              <a:t>БЛАГОДАРЯ ВИ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3615186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EE79037-240B-A4C0-6FC6-491526BAA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/>
              <a:t>НОРМАТИВНИ ИЗИСКВАНИЯ ПРИ ПЛАНИРАНЕ НА ДПП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86055A5-CB4F-6800-3A11-9EF5DCBB2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8" y="2133599"/>
            <a:ext cx="6591985" cy="65053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800" b="1" dirty="0"/>
              <a:t>Чл. 52. </a:t>
            </a:r>
            <a:r>
              <a:rPr lang="ru-RU" sz="800" b="1" dirty="0">
                <a:solidFill>
                  <a:schemeClr val="accent1">
                    <a:lumMod val="75000"/>
                  </a:schemeClr>
                </a:solidFill>
              </a:rPr>
              <a:t>(1) </a:t>
            </a:r>
            <a:r>
              <a:rPr lang="ru-RU" sz="800" b="1" dirty="0" err="1"/>
              <a:t>Изготвянето</a:t>
            </a:r>
            <a:r>
              <a:rPr lang="ru-RU" sz="800" b="1" dirty="0"/>
              <a:t> и </a:t>
            </a:r>
            <a:r>
              <a:rPr lang="ru-RU" sz="800" b="1" dirty="0" err="1"/>
              <a:t>утвърждаването</a:t>
            </a:r>
            <a:r>
              <a:rPr lang="ru-RU" sz="800" b="1" dirty="0"/>
              <a:t> на </a:t>
            </a:r>
            <a:r>
              <a:rPr lang="ru-RU" sz="800" b="1" dirty="0" err="1"/>
              <a:t>държавния</a:t>
            </a:r>
            <a:r>
              <a:rPr lang="ru-RU" sz="800" b="1" dirty="0"/>
              <a:t> план-прием </a:t>
            </a:r>
            <a:r>
              <a:rPr lang="ru-RU" sz="800" dirty="0"/>
              <a:t>по чл. 142, ал. 3, т. 1 и 5 ЗПУО</a:t>
            </a:r>
            <a:r>
              <a:rPr lang="ru-RU" sz="800" b="1" dirty="0"/>
              <a:t> </a:t>
            </a:r>
            <a:r>
              <a:rPr lang="ru-RU" sz="800" b="1" dirty="0" err="1"/>
              <a:t>включва</a:t>
            </a:r>
            <a:r>
              <a:rPr lang="ru-RU" sz="800" b="1" dirty="0"/>
              <a:t> </a:t>
            </a:r>
            <a:r>
              <a:rPr lang="ru-RU" sz="800" b="1" dirty="0" err="1"/>
              <a:t>следните</a:t>
            </a:r>
            <a:r>
              <a:rPr lang="ru-RU" sz="800" b="1" dirty="0"/>
              <a:t> </a:t>
            </a:r>
            <a:r>
              <a:rPr lang="ru-RU" sz="800" b="1" dirty="0" err="1"/>
              <a:t>срокове</a:t>
            </a:r>
            <a:r>
              <a:rPr lang="ru-RU" sz="800" b="1" dirty="0"/>
              <a:t>:</a:t>
            </a:r>
          </a:p>
          <a:p>
            <a:pPr marL="0" indent="0" algn="just">
              <a:buNone/>
            </a:pPr>
            <a:r>
              <a:rPr lang="ru-RU" sz="800" b="1" dirty="0"/>
              <a:t>1. </a:t>
            </a:r>
            <a:r>
              <a:rPr lang="ru-RU" sz="800" b="1" u="sng" dirty="0"/>
              <a:t>до 15 </a:t>
            </a:r>
            <a:r>
              <a:rPr lang="ru-RU" sz="800" b="1" u="sng" dirty="0" err="1"/>
              <a:t>януари</a:t>
            </a:r>
            <a:r>
              <a:rPr lang="ru-RU" sz="800" b="1" u="sng" dirty="0"/>
              <a:t> </a:t>
            </a:r>
            <a:r>
              <a:rPr lang="ru-RU" sz="800" dirty="0"/>
              <a:t>на </a:t>
            </a:r>
            <a:r>
              <a:rPr lang="ru-RU" sz="800" dirty="0" err="1"/>
              <a:t>текущата</a:t>
            </a:r>
            <a:r>
              <a:rPr lang="ru-RU" sz="800" dirty="0"/>
              <a:t> </a:t>
            </a:r>
            <a:r>
              <a:rPr lang="ru-RU" sz="800" dirty="0" err="1"/>
              <a:t>учебна</a:t>
            </a:r>
            <a:r>
              <a:rPr lang="ru-RU" sz="800" dirty="0"/>
              <a:t> година </a:t>
            </a:r>
            <a:r>
              <a:rPr lang="ru-RU" sz="800" b="1" dirty="0" err="1"/>
              <a:t>директорите</a:t>
            </a:r>
            <a:r>
              <a:rPr lang="ru-RU" sz="800" b="1" dirty="0"/>
              <a:t> на </a:t>
            </a:r>
            <a:r>
              <a:rPr lang="ru-RU" sz="800" b="1" dirty="0" err="1"/>
              <a:t>училищата</a:t>
            </a:r>
            <a:r>
              <a:rPr lang="ru-RU" sz="800" b="1" dirty="0"/>
              <a:t> представят на </a:t>
            </a:r>
            <a:r>
              <a:rPr lang="ru-RU" sz="800" b="1" dirty="0" err="1"/>
              <a:t>началника</a:t>
            </a:r>
            <a:r>
              <a:rPr lang="ru-RU" sz="800" b="1" dirty="0"/>
              <a:t> на </a:t>
            </a:r>
            <a:r>
              <a:rPr lang="ru-RU" sz="800" b="1" dirty="0" err="1"/>
              <a:t>регионалното</a:t>
            </a:r>
            <a:r>
              <a:rPr lang="ru-RU" sz="800" b="1" dirty="0"/>
              <a:t> управление на </a:t>
            </a:r>
            <a:r>
              <a:rPr lang="ru-RU" sz="800" b="1" dirty="0" err="1"/>
              <a:t>образованието</a:t>
            </a:r>
            <a:r>
              <a:rPr lang="ru-RU" sz="800" b="1" dirty="0"/>
              <a:t> </a:t>
            </a:r>
            <a:r>
              <a:rPr lang="ru-RU" sz="800" b="1" dirty="0" err="1"/>
              <a:t>мотивирани</a:t>
            </a:r>
            <a:r>
              <a:rPr lang="ru-RU" sz="800" b="1" dirty="0"/>
              <a:t> предложения </a:t>
            </a:r>
            <a:r>
              <a:rPr lang="ru-RU" sz="800" b="1" dirty="0" err="1"/>
              <a:t>относно</a:t>
            </a:r>
            <a:r>
              <a:rPr lang="ru-RU" sz="800" b="1" dirty="0"/>
              <a:t> </a:t>
            </a:r>
            <a:r>
              <a:rPr lang="ru-RU" sz="800" b="1" dirty="0" err="1"/>
              <a:t>броя</a:t>
            </a:r>
            <a:r>
              <a:rPr lang="ru-RU" sz="800" b="1" dirty="0"/>
              <a:t> на </a:t>
            </a:r>
            <a:r>
              <a:rPr lang="ru-RU" sz="800" b="1" dirty="0" err="1"/>
              <a:t>паралелките</a:t>
            </a:r>
            <a:r>
              <a:rPr lang="ru-RU" sz="800" dirty="0"/>
              <a:t>, </a:t>
            </a:r>
            <a:r>
              <a:rPr lang="ru-RU" sz="800" dirty="0" err="1"/>
              <a:t>броя</a:t>
            </a:r>
            <a:r>
              <a:rPr lang="ru-RU" sz="800" dirty="0"/>
              <a:t> на </a:t>
            </a:r>
            <a:r>
              <a:rPr lang="ru-RU" sz="800" dirty="0" err="1"/>
              <a:t>местата</a:t>
            </a:r>
            <a:r>
              <a:rPr lang="ru-RU" sz="800" dirty="0"/>
              <a:t> </a:t>
            </a:r>
            <a:r>
              <a:rPr lang="ru-RU" sz="800" b="1" dirty="0"/>
              <a:t>и </a:t>
            </a:r>
            <a:r>
              <a:rPr lang="ru-RU" sz="800" b="1" dirty="0" err="1"/>
              <a:t>профилите</a:t>
            </a:r>
            <a:r>
              <a:rPr lang="ru-RU" sz="800" b="1" dirty="0"/>
              <a:t> и </a:t>
            </a:r>
            <a:r>
              <a:rPr lang="ru-RU" sz="800" b="1" dirty="0" err="1"/>
              <a:t>специалностите</a:t>
            </a:r>
            <a:r>
              <a:rPr lang="ru-RU" sz="800" b="1" dirty="0"/>
              <a:t> от </a:t>
            </a:r>
            <a:r>
              <a:rPr lang="ru-RU" sz="800" b="1" dirty="0" err="1"/>
              <a:t>професии</a:t>
            </a:r>
            <a:r>
              <a:rPr lang="ru-RU" sz="800" b="1" dirty="0"/>
              <a:t> </a:t>
            </a:r>
            <a:r>
              <a:rPr lang="ru-RU" sz="800" dirty="0"/>
              <a:t>по </a:t>
            </a:r>
            <a:r>
              <a:rPr lang="ru-RU" sz="800" dirty="0" err="1"/>
              <a:t>форми</a:t>
            </a:r>
            <a:r>
              <a:rPr lang="ru-RU" sz="800" dirty="0"/>
              <a:t> на обучение; </a:t>
            </a:r>
            <a:r>
              <a:rPr lang="ru-RU" sz="800" dirty="0" err="1"/>
              <a:t>предложенията</a:t>
            </a:r>
            <a:r>
              <a:rPr lang="ru-RU" sz="800" dirty="0"/>
              <a:t> на </a:t>
            </a:r>
            <a:r>
              <a:rPr lang="ru-RU" sz="800" dirty="0" err="1"/>
              <a:t>директорите</a:t>
            </a:r>
            <a:r>
              <a:rPr lang="ru-RU" sz="800" dirty="0"/>
              <a:t> </a:t>
            </a:r>
            <a:r>
              <a:rPr lang="ru-RU" sz="800" dirty="0" err="1"/>
              <a:t>относно</a:t>
            </a:r>
            <a:r>
              <a:rPr lang="ru-RU" sz="800" dirty="0"/>
              <a:t> </a:t>
            </a:r>
            <a:r>
              <a:rPr lang="ru-RU" sz="800" dirty="0" err="1"/>
              <a:t>броя</a:t>
            </a:r>
            <a:r>
              <a:rPr lang="ru-RU" sz="800" dirty="0"/>
              <a:t> на </a:t>
            </a:r>
            <a:r>
              <a:rPr lang="ru-RU" sz="800" dirty="0" err="1"/>
              <a:t>местата</a:t>
            </a:r>
            <a:r>
              <a:rPr lang="ru-RU" sz="800" b="1" dirty="0"/>
              <a:t> за </a:t>
            </a:r>
            <a:r>
              <a:rPr lang="ru-RU" sz="800" dirty="0"/>
              <a:t>обучение по </a:t>
            </a:r>
            <a:r>
              <a:rPr lang="ru-RU" sz="800" dirty="0" err="1"/>
              <a:t>специалности</a:t>
            </a:r>
            <a:r>
              <a:rPr lang="ru-RU" sz="800" dirty="0"/>
              <a:t> от </a:t>
            </a:r>
            <a:r>
              <a:rPr lang="ru-RU" sz="800" b="1" dirty="0" err="1"/>
              <a:t>професии</a:t>
            </a:r>
            <a:r>
              <a:rPr lang="ru-RU" sz="800" b="1" dirty="0"/>
              <a:t> се </a:t>
            </a:r>
            <a:r>
              <a:rPr lang="ru-RU" sz="800" b="1" dirty="0" err="1"/>
              <a:t>съгласуват</a:t>
            </a:r>
            <a:r>
              <a:rPr lang="ru-RU" sz="800" b="1" dirty="0"/>
              <a:t> с </a:t>
            </a:r>
            <a:r>
              <a:rPr lang="ru-RU" sz="800" b="1" dirty="0" err="1"/>
              <a:t>местен</a:t>
            </a:r>
            <a:r>
              <a:rPr lang="ru-RU" sz="800" b="1" dirty="0"/>
              <a:t> </a:t>
            </a:r>
            <a:r>
              <a:rPr lang="ru-RU" sz="800" b="1" dirty="0" err="1"/>
              <a:t>работодател</a:t>
            </a:r>
            <a:r>
              <a:rPr lang="ru-RU" sz="800" b="1" dirty="0"/>
              <a:t> или с </a:t>
            </a:r>
            <a:r>
              <a:rPr lang="ru-RU" sz="800" b="1" dirty="0" err="1"/>
              <a:t>местен</a:t>
            </a:r>
            <a:r>
              <a:rPr lang="ru-RU" sz="800" b="1" dirty="0"/>
              <a:t> орган на </a:t>
            </a:r>
            <a:r>
              <a:rPr lang="ru-RU" sz="800" b="1" dirty="0" err="1"/>
              <a:t>национално</a:t>
            </a:r>
            <a:r>
              <a:rPr lang="ru-RU" sz="800" b="1" dirty="0"/>
              <a:t> </a:t>
            </a:r>
            <a:r>
              <a:rPr lang="ru-RU" sz="800" b="1" dirty="0" err="1"/>
              <a:t>представителна</a:t>
            </a:r>
            <a:r>
              <a:rPr lang="ru-RU" sz="800" b="1" dirty="0"/>
              <a:t> организация на </a:t>
            </a:r>
            <a:r>
              <a:rPr lang="ru-RU" sz="800" b="1" dirty="0" err="1"/>
              <a:t>работодателите</a:t>
            </a:r>
            <a:r>
              <a:rPr lang="ru-RU" sz="800" dirty="0"/>
              <a:t>, </a:t>
            </a:r>
            <a:r>
              <a:rPr lang="ru-RU" sz="800" dirty="0" err="1"/>
              <a:t>който</a:t>
            </a:r>
            <a:r>
              <a:rPr lang="ru-RU" sz="800" dirty="0"/>
              <a:t> е член на </a:t>
            </a:r>
            <a:r>
              <a:rPr lang="ru-RU" sz="800" dirty="0" err="1"/>
              <a:t>комисията</a:t>
            </a:r>
            <a:r>
              <a:rPr lang="ru-RU" sz="800" dirty="0"/>
              <a:t> по </a:t>
            </a:r>
            <a:r>
              <a:rPr lang="ru-RU" sz="800" dirty="0" err="1"/>
              <a:t>заетостта</a:t>
            </a:r>
            <a:r>
              <a:rPr lang="ru-RU" sz="800" dirty="0"/>
              <a:t> </a:t>
            </a:r>
            <a:r>
              <a:rPr lang="ru-RU" sz="800" dirty="0" err="1"/>
              <a:t>към</a:t>
            </a:r>
            <a:r>
              <a:rPr lang="ru-RU" sz="800" dirty="0"/>
              <a:t> </a:t>
            </a:r>
            <a:r>
              <a:rPr lang="ru-RU" sz="800" dirty="0" err="1"/>
              <a:t>областния</a:t>
            </a:r>
            <a:r>
              <a:rPr lang="ru-RU" sz="800" dirty="0"/>
              <a:t> </a:t>
            </a:r>
            <a:r>
              <a:rPr lang="ru-RU" sz="800" dirty="0" err="1"/>
              <a:t>съвет</a:t>
            </a:r>
            <a:r>
              <a:rPr lang="ru-RU" sz="800" dirty="0"/>
              <a:t> за </a:t>
            </a:r>
            <a:r>
              <a:rPr lang="ru-RU" sz="800" dirty="0" err="1"/>
              <a:t>регионално</a:t>
            </a:r>
            <a:r>
              <a:rPr lang="ru-RU" sz="800" dirty="0"/>
              <a:t> развитие;</a:t>
            </a:r>
          </a:p>
          <a:p>
            <a:pPr marL="0" indent="0" algn="just">
              <a:buNone/>
            </a:pPr>
            <a:r>
              <a:rPr lang="ru-RU" sz="800" dirty="0"/>
              <a:t>2. за </a:t>
            </a:r>
            <a:r>
              <a:rPr lang="ru-RU" sz="800" dirty="0" err="1"/>
              <a:t>паралелките</a:t>
            </a:r>
            <a:r>
              <a:rPr lang="ru-RU" sz="800" dirty="0"/>
              <a:t> с </a:t>
            </a:r>
            <a:r>
              <a:rPr lang="ru-RU" sz="800" dirty="0" err="1"/>
              <a:t>професионална</a:t>
            </a:r>
            <a:r>
              <a:rPr lang="ru-RU" sz="800" dirty="0"/>
              <a:t> подготовка становища </a:t>
            </a:r>
            <a:r>
              <a:rPr lang="ru-RU" sz="800" dirty="0" err="1"/>
              <a:t>относно</a:t>
            </a:r>
            <a:r>
              <a:rPr lang="ru-RU" sz="800" dirty="0"/>
              <a:t> </a:t>
            </a:r>
            <a:r>
              <a:rPr lang="ru-RU" sz="800" dirty="0" err="1"/>
              <a:t>необходимостта</a:t>
            </a:r>
            <a:r>
              <a:rPr lang="ru-RU" sz="800" dirty="0"/>
              <a:t> от кадри за дадена </a:t>
            </a:r>
            <a:r>
              <a:rPr lang="ru-RU" sz="800" dirty="0" err="1"/>
              <a:t>специалност</a:t>
            </a:r>
            <a:r>
              <a:rPr lang="ru-RU" sz="800" dirty="0"/>
              <a:t> от </a:t>
            </a:r>
            <a:r>
              <a:rPr lang="ru-RU" sz="800" dirty="0" err="1"/>
              <a:t>професия</a:t>
            </a:r>
            <a:r>
              <a:rPr lang="ru-RU" sz="800" dirty="0"/>
              <a:t> представят и </a:t>
            </a:r>
            <a:r>
              <a:rPr lang="ru-RU" sz="800" dirty="0" err="1"/>
              <a:t>национално</a:t>
            </a:r>
            <a:r>
              <a:rPr lang="ru-RU" sz="800" dirty="0"/>
              <a:t> </a:t>
            </a:r>
            <a:r>
              <a:rPr lang="ru-RU" sz="800" dirty="0" err="1"/>
              <a:t>представените</a:t>
            </a:r>
            <a:r>
              <a:rPr lang="ru-RU" sz="800" dirty="0"/>
              <a:t> </a:t>
            </a:r>
            <a:r>
              <a:rPr lang="ru-RU" sz="800" dirty="0" err="1"/>
              <a:t>работодателски</a:t>
            </a:r>
            <a:r>
              <a:rPr lang="ru-RU" sz="800" dirty="0"/>
              <a:t> организации;</a:t>
            </a:r>
          </a:p>
          <a:p>
            <a:pPr marL="0" indent="0" algn="just">
              <a:buNone/>
            </a:pPr>
            <a:r>
              <a:rPr lang="ru-RU" sz="800" b="1" dirty="0"/>
              <a:t>3</a:t>
            </a:r>
            <a:r>
              <a:rPr lang="ru-RU" sz="800" b="1" u="sng" dirty="0">
                <a:solidFill>
                  <a:schemeClr val="tx1"/>
                </a:solidFill>
              </a:rPr>
              <a:t>. до 1 </a:t>
            </a:r>
            <a:r>
              <a:rPr lang="ru-RU" sz="800" b="1" u="sng" dirty="0" err="1">
                <a:solidFill>
                  <a:schemeClr val="tx1"/>
                </a:solidFill>
              </a:rPr>
              <a:t>февруари</a:t>
            </a:r>
            <a:r>
              <a:rPr lang="ru-RU" sz="800" b="1" u="sng" dirty="0">
                <a:solidFill>
                  <a:schemeClr val="tx1"/>
                </a:solidFill>
              </a:rPr>
              <a:t> </a:t>
            </a:r>
            <a:r>
              <a:rPr lang="ru-RU" sz="800" b="1" u="sng" dirty="0" err="1">
                <a:solidFill>
                  <a:schemeClr val="tx1"/>
                </a:solidFill>
              </a:rPr>
              <a:t>началникът</a:t>
            </a:r>
            <a:r>
              <a:rPr lang="ru-RU" sz="800" b="1" u="sng" dirty="0">
                <a:solidFill>
                  <a:schemeClr val="tx1"/>
                </a:solidFill>
              </a:rPr>
              <a:t> на </a:t>
            </a:r>
            <a:r>
              <a:rPr lang="ru-RU" sz="800" b="1" u="sng" dirty="0" err="1">
                <a:solidFill>
                  <a:schemeClr val="tx1"/>
                </a:solidFill>
              </a:rPr>
              <a:t>регионалното</a:t>
            </a:r>
            <a:r>
              <a:rPr lang="ru-RU" sz="800" b="1" u="sng" dirty="0">
                <a:solidFill>
                  <a:schemeClr val="tx1"/>
                </a:solidFill>
              </a:rPr>
              <a:t> управление на </a:t>
            </a:r>
            <a:r>
              <a:rPr lang="ru-RU" sz="800" b="1" u="sng" dirty="0" err="1">
                <a:solidFill>
                  <a:schemeClr val="tx1"/>
                </a:solidFill>
              </a:rPr>
              <a:t>образованието</a:t>
            </a:r>
            <a:r>
              <a:rPr lang="ru-RU" sz="800" b="1" u="sng" dirty="0">
                <a:solidFill>
                  <a:schemeClr val="tx1"/>
                </a:solidFill>
              </a:rPr>
              <a:t> </a:t>
            </a:r>
            <a:r>
              <a:rPr lang="ru-RU" sz="800" b="1" u="sng" dirty="0" err="1">
                <a:solidFill>
                  <a:schemeClr val="tx1"/>
                </a:solidFill>
              </a:rPr>
              <a:t>изготвя</a:t>
            </a:r>
            <a:r>
              <a:rPr lang="ru-RU" sz="800" b="1" u="sng" dirty="0">
                <a:solidFill>
                  <a:schemeClr val="tx1"/>
                </a:solidFill>
              </a:rPr>
              <a:t> обобщено предложение за </a:t>
            </a:r>
            <a:r>
              <a:rPr lang="ru-RU" sz="800" b="1" u="sng" dirty="0" err="1">
                <a:solidFill>
                  <a:schemeClr val="tx1"/>
                </a:solidFill>
              </a:rPr>
              <a:t>цялата</a:t>
            </a:r>
            <a:r>
              <a:rPr lang="ru-RU" sz="800" b="1" u="sng" dirty="0">
                <a:solidFill>
                  <a:schemeClr val="tx1"/>
                </a:solidFill>
              </a:rPr>
              <a:t> </a:t>
            </a:r>
            <a:r>
              <a:rPr lang="ru-RU" sz="800" b="1" u="sng" dirty="0" err="1">
                <a:solidFill>
                  <a:schemeClr val="tx1"/>
                </a:solidFill>
              </a:rPr>
              <a:t>област</a:t>
            </a:r>
            <a:r>
              <a:rPr lang="ru-RU" sz="800" b="1" u="sng" dirty="0">
                <a:solidFill>
                  <a:schemeClr val="tx1"/>
                </a:solidFill>
              </a:rPr>
              <a:t> </a:t>
            </a:r>
            <a:r>
              <a:rPr lang="ru-RU" sz="800" dirty="0">
                <a:solidFill>
                  <a:schemeClr val="tx1"/>
                </a:solidFill>
              </a:rPr>
              <a:t>за </a:t>
            </a:r>
            <a:r>
              <a:rPr lang="ru-RU" sz="800" dirty="0" err="1">
                <a:solidFill>
                  <a:schemeClr val="tx1"/>
                </a:solidFill>
              </a:rPr>
              <a:t>броя</a:t>
            </a:r>
            <a:r>
              <a:rPr lang="ru-RU" sz="800" dirty="0">
                <a:solidFill>
                  <a:schemeClr val="tx1"/>
                </a:solidFill>
              </a:rPr>
              <a:t> на </a:t>
            </a:r>
            <a:r>
              <a:rPr lang="ru-RU" sz="800" dirty="0" err="1">
                <a:solidFill>
                  <a:schemeClr val="tx1"/>
                </a:solidFill>
              </a:rPr>
              <a:t>паралелките</a:t>
            </a:r>
            <a:r>
              <a:rPr lang="ru-RU" sz="800" dirty="0">
                <a:solidFill>
                  <a:schemeClr val="tx1"/>
                </a:solidFill>
              </a:rPr>
              <a:t>, </a:t>
            </a:r>
            <a:r>
              <a:rPr lang="ru-RU" sz="800" dirty="0" err="1">
                <a:solidFill>
                  <a:schemeClr val="tx1"/>
                </a:solidFill>
              </a:rPr>
              <a:t>броя</a:t>
            </a:r>
            <a:r>
              <a:rPr lang="ru-RU" sz="800" dirty="0">
                <a:solidFill>
                  <a:schemeClr val="tx1"/>
                </a:solidFill>
              </a:rPr>
              <a:t> на </a:t>
            </a:r>
            <a:r>
              <a:rPr lang="ru-RU" sz="800" dirty="0" err="1">
                <a:solidFill>
                  <a:schemeClr val="tx1"/>
                </a:solidFill>
              </a:rPr>
              <a:t>учениците</a:t>
            </a:r>
            <a:r>
              <a:rPr lang="ru-RU" sz="800" dirty="0">
                <a:solidFill>
                  <a:schemeClr val="tx1"/>
                </a:solidFill>
              </a:rPr>
              <a:t> в </a:t>
            </a:r>
            <a:r>
              <a:rPr lang="ru-RU" sz="800" dirty="0" err="1">
                <a:solidFill>
                  <a:schemeClr val="tx1"/>
                </a:solidFill>
              </a:rPr>
              <a:t>тях</a:t>
            </a:r>
            <a:r>
              <a:rPr lang="ru-RU" sz="800" dirty="0">
                <a:solidFill>
                  <a:schemeClr val="tx1"/>
                </a:solidFill>
              </a:rPr>
              <a:t> и вида на </a:t>
            </a:r>
            <a:r>
              <a:rPr lang="ru-RU" sz="800" dirty="0" err="1">
                <a:solidFill>
                  <a:schemeClr val="tx1"/>
                </a:solidFill>
              </a:rPr>
              <a:t>профилите</a:t>
            </a:r>
            <a:r>
              <a:rPr lang="ru-RU" sz="800" dirty="0">
                <a:solidFill>
                  <a:schemeClr val="tx1"/>
                </a:solidFill>
              </a:rPr>
              <a:t> и </a:t>
            </a:r>
            <a:r>
              <a:rPr lang="ru-RU" sz="800" dirty="0" err="1">
                <a:solidFill>
                  <a:schemeClr val="tx1"/>
                </a:solidFill>
              </a:rPr>
              <a:t>специалностите</a:t>
            </a:r>
            <a:r>
              <a:rPr lang="ru-RU" sz="800" dirty="0">
                <a:solidFill>
                  <a:schemeClr val="tx1"/>
                </a:solidFill>
              </a:rPr>
              <a:t> от </a:t>
            </a:r>
            <a:r>
              <a:rPr lang="ru-RU" sz="800" dirty="0" err="1">
                <a:solidFill>
                  <a:schemeClr val="tx1"/>
                </a:solidFill>
              </a:rPr>
              <a:t>професии</a:t>
            </a:r>
            <a:r>
              <a:rPr lang="ru-RU" sz="800" dirty="0">
                <a:solidFill>
                  <a:schemeClr val="tx1"/>
                </a:solidFill>
              </a:rPr>
              <a:t> по </a:t>
            </a:r>
            <a:r>
              <a:rPr lang="ru-RU" sz="800" dirty="0" err="1">
                <a:solidFill>
                  <a:schemeClr val="tx1"/>
                </a:solidFill>
              </a:rPr>
              <a:t>форми</a:t>
            </a:r>
            <a:r>
              <a:rPr lang="ru-RU" sz="800" dirty="0">
                <a:solidFill>
                  <a:schemeClr val="tx1"/>
                </a:solidFill>
              </a:rPr>
              <a:t> на обучение </a:t>
            </a:r>
            <a:r>
              <a:rPr lang="ru-RU" sz="800" b="1" u="sng" dirty="0">
                <a:solidFill>
                  <a:schemeClr val="tx1"/>
                </a:solidFill>
              </a:rPr>
              <a:t>след </a:t>
            </a:r>
            <a:r>
              <a:rPr lang="ru-RU" sz="800" b="1" u="sng" dirty="0" err="1">
                <a:solidFill>
                  <a:schemeClr val="tx1"/>
                </a:solidFill>
              </a:rPr>
              <a:t>съгласуване</a:t>
            </a:r>
            <a:r>
              <a:rPr lang="ru-RU" sz="800" b="1" u="sng" dirty="0">
                <a:solidFill>
                  <a:schemeClr val="tx1"/>
                </a:solidFill>
              </a:rPr>
              <a:t> на </a:t>
            </a:r>
            <a:r>
              <a:rPr lang="ru-RU" sz="800" b="1" u="sng" dirty="0" err="1">
                <a:solidFill>
                  <a:schemeClr val="tx1"/>
                </a:solidFill>
              </a:rPr>
              <a:t>предложенията</a:t>
            </a:r>
            <a:r>
              <a:rPr lang="ru-RU" sz="800" b="1" u="sng" dirty="0">
                <a:solidFill>
                  <a:schemeClr val="tx1"/>
                </a:solidFill>
              </a:rPr>
              <a:t> на </a:t>
            </a:r>
            <a:r>
              <a:rPr lang="ru-RU" sz="800" b="1" u="sng" dirty="0" err="1">
                <a:solidFill>
                  <a:schemeClr val="tx1"/>
                </a:solidFill>
              </a:rPr>
              <a:t>директорите</a:t>
            </a:r>
            <a:r>
              <a:rPr lang="ru-RU" sz="800" b="1" u="sng" dirty="0">
                <a:solidFill>
                  <a:schemeClr val="tx1"/>
                </a:solidFill>
              </a:rPr>
              <a:t> </a:t>
            </a:r>
            <a:r>
              <a:rPr lang="ru-RU" sz="800" b="1" u="sng" dirty="0" err="1">
                <a:solidFill>
                  <a:schemeClr val="tx1"/>
                </a:solidFill>
              </a:rPr>
              <a:t>със</a:t>
            </a:r>
            <a:r>
              <a:rPr lang="ru-RU" sz="800" b="1" u="sng" dirty="0">
                <a:solidFill>
                  <a:schemeClr val="tx1"/>
                </a:solidFill>
              </a:rPr>
              <a:t> </a:t>
            </a:r>
            <a:r>
              <a:rPr lang="ru-RU" sz="800" b="1" u="sng" dirty="0" err="1">
                <a:solidFill>
                  <a:schemeClr val="tx1"/>
                </a:solidFill>
              </a:rPr>
              <a:t>съответните</a:t>
            </a:r>
            <a:r>
              <a:rPr lang="ru-RU" sz="800" b="1" u="sng" dirty="0">
                <a:solidFill>
                  <a:schemeClr val="tx1"/>
                </a:solidFill>
              </a:rPr>
              <a:t> </a:t>
            </a:r>
            <a:r>
              <a:rPr lang="ru-RU" sz="800" b="1" u="sng" dirty="0" err="1">
                <a:solidFill>
                  <a:schemeClr val="tx1"/>
                </a:solidFill>
              </a:rPr>
              <a:t>общини</a:t>
            </a:r>
            <a:r>
              <a:rPr lang="ru-RU" sz="800" b="1" u="sng" dirty="0">
                <a:solidFill>
                  <a:schemeClr val="tx1"/>
                </a:solidFill>
              </a:rPr>
              <a:t> и анализа на </a:t>
            </a:r>
            <a:r>
              <a:rPr lang="ru-RU" sz="800" b="1" u="sng" dirty="0" err="1">
                <a:solidFill>
                  <a:schemeClr val="tx1"/>
                </a:solidFill>
              </a:rPr>
              <a:t>спецификата</a:t>
            </a:r>
            <a:r>
              <a:rPr lang="ru-RU" sz="800" b="1" u="sng" dirty="0">
                <a:solidFill>
                  <a:schemeClr val="tx1"/>
                </a:solidFill>
              </a:rPr>
              <a:t> на </a:t>
            </a:r>
            <a:r>
              <a:rPr lang="ru-RU" sz="800" b="1" u="sng" dirty="0" err="1">
                <a:solidFill>
                  <a:schemeClr val="tx1"/>
                </a:solidFill>
              </a:rPr>
              <a:t>областта</a:t>
            </a:r>
            <a:r>
              <a:rPr lang="ru-RU" sz="800" b="1" u="sng" dirty="0">
                <a:solidFill>
                  <a:schemeClr val="tx1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800" b="1" dirty="0"/>
              <a:t>4. </a:t>
            </a:r>
            <a:r>
              <a:rPr lang="ru-RU" sz="800" b="1" u="sng" dirty="0"/>
              <a:t>В срок до 15 </a:t>
            </a:r>
            <a:r>
              <a:rPr lang="ru-RU" sz="800" b="1" u="sng" dirty="0" err="1"/>
              <a:t>февруари</a:t>
            </a:r>
            <a:r>
              <a:rPr lang="ru-RU" sz="800" b="1" u="sng" dirty="0"/>
              <a:t> </a:t>
            </a:r>
            <a:r>
              <a:rPr lang="ru-RU" sz="800" b="1" dirty="0" err="1"/>
              <a:t>началникът</a:t>
            </a:r>
            <a:r>
              <a:rPr lang="ru-RU" sz="800" b="1" dirty="0"/>
              <a:t> на </a:t>
            </a:r>
            <a:r>
              <a:rPr lang="ru-RU" sz="800" b="1" dirty="0" err="1"/>
              <a:t>регионалното</a:t>
            </a:r>
            <a:r>
              <a:rPr lang="ru-RU" sz="800" b="1" dirty="0"/>
              <a:t> управление на </a:t>
            </a:r>
            <a:r>
              <a:rPr lang="ru-RU" sz="800" b="1" dirty="0" err="1"/>
              <a:t>образованието</a:t>
            </a:r>
            <a:r>
              <a:rPr lang="ru-RU" sz="800" b="1" dirty="0"/>
              <a:t> </a:t>
            </a:r>
            <a:r>
              <a:rPr lang="ru-RU" sz="800" b="1" dirty="0" err="1"/>
              <a:t>предоставя</a:t>
            </a:r>
            <a:r>
              <a:rPr lang="ru-RU" sz="800" b="1" dirty="0"/>
              <a:t> за </a:t>
            </a:r>
            <a:r>
              <a:rPr lang="ru-RU" sz="800" b="1" dirty="0" err="1"/>
              <a:t>съгласуване</a:t>
            </a:r>
            <a:r>
              <a:rPr lang="ru-RU" sz="800" b="1" dirty="0"/>
              <a:t> </a:t>
            </a:r>
            <a:r>
              <a:rPr lang="ru-RU" sz="800" b="1" dirty="0" err="1"/>
              <a:t>обобщеното</a:t>
            </a:r>
            <a:r>
              <a:rPr lang="ru-RU" sz="800" b="1" dirty="0"/>
              <a:t> предложение за </a:t>
            </a:r>
            <a:r>
              <a:rPr lang="ru-RU" sz="800" b="1" dirty="0" err="1"/>
              <a:t>държавен</a:t>
            </a:r>
            <a:r>
              <a:rPr lang="ru-RU" sz="800" b="1" dirty="0"/>
              <a:t> план-прием на </a:t>
            </a:r>
            <a:r>
              <a:rPr lang="ru-RU" sz="800" b="1" dirty="0" err="1"/>
              <a:t>комисията</a:t>
            </a:r>
            <a:r>
              <a:rPr lang="ru-RU" sz="800" b="1" dirty="0"/>
              <a:t> по </a:t>
            </a:r>
            <a:r>
              <a:rPr lang="ru-RU" sz="800" b="1" dirty="0" err="1"/>
              <a:t>заетостта</a:t>
            </a:r>
            <a:r>
              <a:rPr lang="ru-RU" sz="800" b="1" dirty="0"/>
              <a:t> </a:t>
            </a:r>
            <a:r>
              <a:rPr lang="ru-RU" sz="800" b="1" dirty="0" err="1"/>
              <a:t>към</a:t>
            </a:r>
            <a:r>
              <a:rPr lang="ru-RU" sz="800" b="1" dirty="0"/>
              <a:t> </a:t>
            </a:r>
            <a:r>
              <a:rPr lang="ru-RU" sz="800" b="1" dirty="0" err="1"/>
              <a:t>областния</a:t>
            </a:r>
            <a:r>
              <a:rPr lang="ru-RU" sz="800" b="1" dirty="0"/>
              <a:t> </a:t>
            </a:r>
            <a:r>
              <a:rPr lang="ru-RU" sz="800" b="1" dirty="0" err="1"/>
              <a:t>съвет</a:t>
            </a:r>
            <a:r>
              <a:rPr lang="ru-RU" sz="800" b="1" dirty="0"/>
              <a:t> </a:t>
            </a:r>
            <a:r>
              <a:rPr lang="ru-RU" sz="800" dirty="0"/>
              <a:t>за </a:t>
            </a:r>
            <a:r>
              <a:rPr lang="ru-RU" sz="800" dirty="0" err="1"/>
              <a:t>регионално</a:t>
            </a:r>
            <a:r>
              <a:rPr lang="ru-RU" sz="800" dirty="0"/>
              <a:t> развитие;</a:t>
            </a:r>
          </a:p>
          <a:p>
            <a:pPr marL="0" indent="0" algn="just">
              <a:buNone/>
            </a:pPr>
            <a:r>
              <a:rPr lang="ru-RU" sz="800" b="1" dirty="0"/>
              <a:t>5</a:t>
            </a:r>
            <a:r>
              <a:rPr lang="ru-RU" sz="800" b="1" u="sng" dirty="0"/>
              <a:t>. до 1 март </a:t>
            </a:r>
            <a:r>
              <a:rPr lang="ru-RU" sz="800" b="1" u="sng" dirty="0" err="1"/>
              <a:t>началникът</a:t>
            </a:r>
            <a:r>
              <a:rPr lang="ru-RU" sz="800" b="1" u="sng" dirty="0"/>
              <a:t> </a:t>
            </a:r>
            <a:r>
              <a:rPr lang="ru-RU" sz="800" u="sng" dirty="0"/>
              <a:t>на </a:t>
            </a:r>
            <a:r>
              <a:rPr lang="ru-RU" sz="800" u="sng" dirty="0" err="1"/>
              <a:t>регионалното</a:t>
            </a:r>
            <a:r>
              <a:rPr lang="ru-RU" sz="800" u="sng" dirty="0"/>
              <a:t> управление на </a:t>
            </a:r>
            <a:r>
              <a:rPr lang="ru-RU" sz="800" u="sng" dirty="0" err="1"/>
              <a:t>образованието</a:t>
            </a:r>
            <a:r>
              <a:rPr lang="ru-RU" sz="800" u="sng" dirty="0"/>
              <a:t> </a:t>
            </a:r>
            <a:r>
              <a:rPr lang="ru-RU" sz="800" b="1" u="sng" dirty="0" err="1"/>
              <a:t>представя</a:t>
            </a:r>
            <a:r>
              <a:rPr lang="ru-RU" sz="800" b="1" u="sng" dirty="0"/>
              <a:t> на </a:t>
            </a:r>
            <a:r>
              <a:rPr lang="ru-RU" sz="800" b="1" u="sng" dirty="0" err="1"/>
              <a:t>министъра</a:t>
            </a:r>
            <a:r>
              <a:rPr lang="ru-RU" sz="800" b="1" u="sng" dirty="0"/>
              <a:t> на </a:t>
            </a:r>
            <a:r>
              <a:rPr lang="ru-RU" sz="800" b="1" u="sng" dirty="0" err="1"/>
              <a:t>образованието</a:t>
            </a:r>
            <a:r>
              <a:rPr lang="ru-RU" sz="800" b="1" u="sng" dirty="0"/>
              <a:t> и </a:t>
            </a:r>
            <a:r>
              <a:rPr lang="ru-RU" sz="800" b="1" u="sng" dirty="0" err="1"/>
              <a:t>науката</a:t>
            </a:r>
            <a:r>
              <a:rPr lang="ru-RU" sz="800" b="1" u="sng" dirty="0"/>
              <a:t> </a:t>
            </a:r>
            <a:r>
              <a:rPr lang="ru-RU" sz="800" b="1" u="sng" dirty="0" err="1"/>
              <a:t>обобщеното</a:t>
            </a:r>
            <a:r>
              <a:rPr lang="ru-RU" sz="800" b="1" u="sng" dirty="0"/>
              <a:t> предложение </a:t>
            </a:r>
            <a:r>
              <a:rPr lang="ru-RU" sz="800" dirty="0"/>
              <a:t>за </a:t>
            </a:r>
            <a:r>
              <a:rPr lang="ru-RU" sz="800" dirty="0" err="1"/>
              <a:t>държавния</a:t>
            </a:r>
            <a:r>
              <a:rPr lang="ru-RU" sz="800" dirty="0"/>
              <a:t> план-прием;</a:t>
            </a:r>
          </a:p>
          <a:p>
            <a:pPr marL="228594" indent="-228594" algn="just">
              <a:buAutoNum type="arabicParenBoth" startAt="2"/>
            </a:pPr>
            <a:r>
              <a:rPr lang="ru-RU" sz="800" b="1" dirty="0" err="1"/>
              <a:t>Държавният</a:t>
            </a:r>
            <a:r>
              <a:rPr lang="ru-RU" sz="800" b="1" dirty="0"/>
              <a:t> план-прием се </a:t>
            </a:r>
            <a:r>
              <a:rPr lang="ru-RU" sz="800" b="1" dirty="0" err="1"/>
              <a:t>утвърждава</a:t>
            </a:r>
            <a:r>
              <a:rPr lang="ru-RU" sz="800" b="1" dirty="0"/>
              <a:t> до 30 </a:t>
            </a:r>
            <a:r>
              <a:rPr lang="ru-RU" sz="800" b="1" dirty="0" err="1"/>
              <a:t>април</a:t>
            </a:r>
            <a:r>
              <a:rPr lang="ru-RU" sz="800" b="1" dirty="0"/>
              <a:t> по области </a:t>
            </a:r>
            <a:r>
              <a:rPr lang="ru-RU" sz="800" b="1" dirty="0" err="1"/>
              <a:t>със</a:t>
            </a:r>
            <a:r>
              <a:rPr lang="ru-RU" sz="800" b="1" dirty="0"/>
              <a:t> </a:t>
            </a:r>
            <a:r>
              <a:rPr lang="ru-RU" sz="800" b="1" dirty="0" err="1"/>
              <a:t>съответните</a:t>
            </a:r>
            <a:r>
              <a:rPr lang="ru-RU" sz="800" b="1" dirty="0"/>
              <a:t> заповеди:</a:t>
            </a:r>
          </a:p>
          <a:p>
            <a:pPr marL="0" indent="0" algn="just">
              <a:buNone/>
            </a:pPr>
            <a:r>
              <a:rPr lang="ru-RU" sz="800" b="1" dirty="0"/>
              <a:t>1. </a:t>
            </a:r>
            <a:r>
              <a:rPr lang="ru-RU" sz="800" dirty="0" err="1"/>
              <a:t>министъра</a:t>
            </a:r>
            <a:r>
              <a:rPr lang="ru-RU" sz="800" dirty="0"/>
              <a:t> на </a:t>
            </a:r>
            <a:r>
              <a:rPr lang="ru-RU" sz="800" dirty="0" err="1"/>
              <a:t>образованието</a:t>
            </a:r>
            <a:r>
              <a:rPr lang="ru-RU" sz="800" dirty="0"/>
              <a:t> и </a:t>
            </a:r>
            <a:r>
              <a:rPr lang="ru-RU" sz="800" dirty="0" err="1"/>
              <a:t>науката</a:t>
            </a:r>
            <a:r>
              <a:rPr lang="ru-RU" sz="800" dirty="0"/>
              <a:t> - за </a:t>
            </a:r>
            <a:r>
              <a:rPr lang="ru-RU" sz="800" dirty="0" err="1"/>
              <a:t>неспециализираните</a:t>
            </a:r>
            <a:r>
              <a:rPr lang="ru-RU" sz="800" dirty="0"/>
              <a:t> училища с </a:t>
            </a:r>
            <a:r>
              <a:rPr lang="ru-RU" sz="800" dirty="0" err="1"/>
              <a:t>национално</a:t>
            </a:r>
            <a:r>
              <a:rPr lang="ru-RU" sz="800" dirty="0"/>
              <a:t> значение, </a:t>
            </a:r>
            <a:r>
              <a:rPr lang="ru-RU" sz="800" dirty="0" err="1"/>
              <a:t>които</a:t>
            </a:r>
            <a:r>
              <a:rPr lang="ru-RU" sz="800" dirty="0"/>
              <a:t> </a:t>
            </a:r>
            <a:r>
              <a:rPr lang="ru-RU" sz="800" dirty="0" err="1"/>
              <a:t>осъществяват</a:t>
            </a:r>
            <a:r>
              <a:rPr lang="ru-RU" sz="800" dirty="0"/>
              <a:t> </a:t>
            </a:r>
            <a:r>
              <a:rPr lang="ru-RU" sz="800" dirty="0" err="1"/>
              <a:t>профилирано</a:t>
            </a:r>
            <a:r>
              <a:rPr lang="ru-RU" sz="800" dirty="0"/>
              <a:t> и </a:t>
            </a:r>
            <a:r>
              <a:rPr lang="ru-RU" sz="800" dirty="0" err="1"/>
              <a:t>професионално</a:t>
            </a:r>
            <a:r>
              <a:rPr lang="ru-RU" sz="800" dirty="0"/>
              <a:t> образование и обучение;</a:t>
            </a:r>
          </a:p>
          <a:p>
            <a:pPr marL="0" indent="0" algn="just">
              <a:buNone/>
            </a:pPr>
            <a:r>
              <a:rPr lang="ru-RU" sz="800" dirty="0"/>
              <a:t>2. </a:t>
            </a:r>
            <a:r>
              <a:rPr lang="ru-RU" sz="800" dirty="0" err="1"/>
              <a:t>началника</a:t>
            </a:r>
            <a:r>
              <a:rPr lang="ru-RU" sz="800" dirty="0"/>
              <a:t> на </a:t>
            </a:r>
            <a:r>
              <a:rPr lang="ru-RU" sz="800" dirty="0" err="1"/>
              <a:t>регионалното</a:t>
            </a:r>
            <a:r>
              <a:rPr lang="ru-RU" sz="800" dirty="0"/>
              <a:t> управление на </a:t>
            </a:r>
            <a:r>
              <a:rPr lang="ru-RU" sz="800" dirty="0" err="1"/>
              <a:t>образованието</a:t>
            </a:r>
            <a:r>
              <a:rPr lang="ru-RU" sz="800" dirty="0"/>
              <a:t> - за </a:t>
            </a:r>
            <a:r>
              <a:rPr lang="ru-RU" sz="800" dirty="0" err="1"/>
              <a:t>общинските</a:t>
            </a:r>
            <a:r>
              <a:rPr lang="ru-RU" sz="800" dirty="0"/>
              <a:t> </a:t>
            </a:r>
            <a:r>
              <a:rPr lang="ru-RU" sz="800" dirty="0" err="1"/>
              <a:t>профилирани</a:t>
            </a:r>
            <a:r>
              <a:rPr lang="ru-RU" sz="800" dirty="0"/>
              <a:t> и </a:t>
            </a:r>
            <a:r>
              <a:rPr lang="ru-RU" sz="800" dirty="0" err="1"/>
              <a:t>професионални</a:t>
            </a:r>
            <a:r>
              <a:rPr lang="ru-RU" sz="800" dirty="0"/>
              <a:t> гимназии, за </a:t>
            </a:r>
            <a:r>
              <a:rPr lang="ru-RU" sz="800" dirty="0" err="1"/>
              <a:t>държавните</a:t>
            </a:r>
            <a:r>
              <a:rPr lang="ru-RU" sz="800" dirty="0"/>
              <a:t> </a:t>
            </a:r>
            <a:r>
              <a:rPr lang="ru-RU" sz="800" dirty="0" err="1"/>
              <a:t>професионални</a:t>
            </a:r>
            <a:r>
              <a:rPr lang="ru-RU" sz="800" dirty="0"/>
              <a:t> гимназии, за </a:t>
            </a:r>
            <a:r>
              <a:rPr lang="ru-RU" sz="800" dirty="0" err="1"/>
              <a:t>паралелките</a:t>
            </a:r>
            <a:r>
              <a:rPr lang="ru-RU" sz="800" dirty="0"/>
              <a:t> с </a:t>
            </a:r>
            <a:r>
              <a:rPr lang="ru-RU" sz="800" dirty="0" err="1"/>
              <a:t>профилирана</a:t>
            </a:r>
            <a:r>
              <a:rPr lang="ru-RU" sz="800" dirty="0"/>
              <a:t> подготовка в </a:t>
            </a:r>
            <a:r>
              <a:rPr lang="ru-RU" sz="800" dirty="0" err="1"/>
              <a:t>средните</a:t>
            </a:r>
            <a:r>
              <a:rPr lang="ru-RU" sz="800" dirty="0"/>
              <a:t> училища и </a:t>
            </a:r>
            <a:r>
              <a:rPr lang="ru-RU" sz="800" dirty="0" err="1"/>
              <a:t>професионалните</a:t>
            </a:r>
            <a:r>
              <a:rPr lang="ru-RU" sz="800" dirty="0"/>
              <a:t> гимназии и за </a:t>
            </a:r>
            <a:r>
              <a:rPr lang="ru-RU" sz="800" dirty="0" err="1"/>
              <a:t>паралелките</a:t>
            </a:r>
            <a:r>
              <a:rPr lang="ru-RU" sz="800" dirty="0"/>
              <a:t> с </a:t>
            </a:r>
            <a:r>
              <a:rPr lang="ru-RU" sz="800" dirty="0" err="1"/>
              <a:t>професионална</a:t>
            </a:r>
            <a:r>
              <a:rPr lang="ru-RU" sz="800" dirty="0"/>
              <a:t> подготовка в </a:t>
            </a:r>
            <a:r>
              <a:rPr lang="ru-RU" sz="800" dirty="0" err="1"/>
              <a:t>обединените</a:t>
            </a:r>
            <a:r>
              <a:rPr lang="ru-RU" sz="800" dirty="0"/>
              <a:t> училища, в </a:t>
            </a:r>
            <a:r>
              <a:rPr lang="ru-RU" sz="800" dirty="0" err="1"/>
              <a:t>средните</a:t>
            </a:r>
            <a:r>
              <a:rPr lang="ru-RU" sz="800" dirty="0"/>
              <a:t> училища и в </a:t>
            </a:r>
            <a:r>
              <a:rPr lang="ru-RU" sz="800" dirty="0" err="1"/>
              <a:t>профилираните</a:t>
            </a:r>
            <a:r>
              <a:rPr lang="ru-RU" sz="800" dirty="0"/>
              <a:t> гимназии и за V </a:t>
            </a:r>
            <a:r>
              <a:rPr lang="ru-RU" sz="800" dirty="0" err="1"/>
              <a:t>клас</a:t>
            </a:r>
            <a:r>
              <a:rPr lang="ru-RU" sz="800" dirty="0"/>
              <a:t> в </a:t>
            </a:r>
            <a:r>
              <a:rPr lang="ru-RU" sz="800" dirty="0" err="1"/>
              <a:t>гимназиите</a:t>
            </a:r>
            <a:r>
              <a:rPr lang="ru-RU" sz="800" dirty="0"/>
              <a:t> по чл. 38, ал. 3;</a:t>
            </a:r>
          </a:p>
          <a:p>
            <a:pPr marL="0" indent="0" algn="just">
              <a:buNone/>
            </a:pPr>
            <a:r>
              <a:rPr lang="ru-RU" sz="800" dirty="0"/>
              <a:t>3. </a:t>
            </a:r>
            <a:r>
              <a:rPr lang="ru-RU" sz="800" dirty="0" err="1"/>
              <a:t>министъра</a:t>
            </a:r>
            <a:r>
              <a:rPr lang="ru-RU" sz="800" dirty="0"/>
              <a:t> на </a:t>
            </a:r>
            <a:r>
              <a:rPr lang="ru-RU" sz="800" dirty="0" err="1"/>
              <a:t>младежта</a:t>
            </a:r>
            <a:r>
              <a:rPr lang="ru-RU" sz="800" dirty="0"/>
              <a:t> и спорта - за </a:t>
            </a:r>
            <a:r>
              <a:rPr lang="ru-RU" sz="800" dirty="0" err="1"/>
              <a:t>спортните</a:t>
            </a:r>
            <a:r>
              <a:rPr lang="ru-RU" sz="800" dirty="0"/>
              <a:t> </a:t>
            </a:r>
            <a:r>
              <a:rPr lang="ru-RU" sz="800" dirty="0" err="1"/>
              <a:t>училищата</a:t>
            </a:r>
            <a:r>
              <a:rPr lang="ru-RU" sz="800" dirty="0"/>
              <a:t>;</a:t>
            </a:r>
          </a:p>
          <a:p>
            <a:pPr marL="0" indent="0" algn="just">
              <a:buNone/>
            </a:pPr>
            <a:r>
              <a:rPr lang="ru-RU" sz="800" dirty="0"/>
              <a:t>4. </a:t>
            </a:r>
            <a:r>
              <a:rPr lang="ru-RU" sz="800" dirty="0" err="1"/>
              <a:t>министъра</a:t>
            </a:r>
            <a:r>
              <a:rPr lang="ru-RU" sz="800" dirty="0"/>
              <a:t> на </a:t>
            </a:r>
            <a:r>
              <a:rPr lang="ru-RU" sz="800" dirty="0" err="1"/>
              <a:t>културата</a:t>
            </a:r>
            <a:r>
              <a:rPr lang="ru-RU" sz="800" dirty="0"/>
              <a:t> - за </a:t>
            </a:r>
            <a:r>
              <a:rPr lang="ru-RU" sz="800" dirty="0" err="1"/>
              <a:t>училищата</a:t>
            </a:r>
            <a:r>
              <a:rPr lang="ru-RU" sz="800" dirty="0"/>
              <a:t> по </a:t>
            </a:r>
            <a:r>
              <a:rPr lang="ru-RU" sz="800" dirty="0" err="1"/>
              <a:t>изкуствата</a:t>
            </a:r>
            <a:r>
              <a:rPr lang="ru-RU" sz="800" dirty="0"/>
              <a:t> и за </a:t>
            </a:r>
            <a:r>
              <a:rPr lang="ru-RU" sz="800" dirty="0" err="1"/>
              <a:t>училищата</a:t>
            </a:r>
            <a:r>
              <a:rPr lang="ru-RU" sz="800" dirty="0"/>
              <a:t> по </a:t>
            </a:r>
            <a:r>
              <a:rPr lang="ru-RU" sz="800" dirty="0" err="1"/>
              <a:t>културата</a:t>
            </a:r>
            <a:r>
              <a:rPr lang="ru-RU" sz="800" dirty="0"/>
              <a:t>.</a:t>
            </a:r>
          </a:p>
          <a:p>
            <a:pPr marL="0" indent="0" algn="just">
              <a:buNone/>
            </a:pPr>
            <a:endParaRPr lang="bg-BG" sz="1000" b="1" dirty="0"/>
          </a:p>
        </p:txBody>
      </p:sp>
    </p:spTree>
    <p:extLst>
      <p:ext uri="{BB962C8B-B14F-4D97-AF65-F5344CB8AC3E}">
        <p14:creationId xmlns:p14="http://schemas.microsoft.com/office/powerpoint/2010/main" val="2082794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/>
              <a:t>ЦЕЛЕВИ СТОЙНОСТИ ЗА 2024- 2025 УЧЕБНА ГОДИНА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58984" y="2133601"/>
            <a:ext cx="7675419" cy="4257964"/>
          </a:xfrm>
        </p:spPr>
        <p:txBody>
          <a:bodyPr>
            <a:normAutofit fontScale="77500" lnSpcReduction="20000"/>
          </a:bodyPr>
          <a:lstStyle/>
          <a:p>
            <a:pPr lvl="1" algn="just"/>
            <a:r>
              <a:rPr lang="ru-RU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ДПП и </a:t>
            </a:r>
            <a:r>
              <a:rPr lang="bg-BG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училищният план прием трябва да се  разглеждат не само по отделно за всяко училище, а да се имат предвид целите на държавната политика, спецификата на всеки регион в страната и да имат обща философия и логика</a:t>
            </a:r>
          </a:p>
          <a:p>
            <a:pPr lvl="1" algn="just"/>
            <a:r>
              <a:rPr lang="bg-BG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Поставената от МОН целева стойност за брой паралелки е 46 за 2024-2025 учебна година при 52 за миналата учебна година – разликата е драстична в целевата стойност – с 6 паралелки по-малко</a:t>
            </a:r>
          </a:p>
          <a:p>
            <a:pPr lvl="1" algn="just"/>
            <a:r>
              <a:rPr lang="bg-BG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Предложението на РУО – Добрич е за 49, възползвайки се от дадената възможност от МОН за 2 % по-висока стойност от определената </a:t>
            </a:r>
            <a:r>
              <a:rPr lang="bg-BG" sz="1800" dirty="0">
                <a:solidFill>
                  <a:schemeClr val="tx1"/>
                </a:solidFill>
                <a:cs typeface="Times New Roman" panose="02020603050405020304" pitchFamily="18" charset="0"/>
              </a:rPr>
              <a:t>с оглед реализиране на прием по защитени професии и професии с очакван недостиг на пазара на труда, като в областта са предложени 16 паралелки с професии с очакван недостиг или 47 паралелки с тези 2 %. </a:t>
            </a:r>
            <a:r>
              <a:rPr lang="bg-BG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Включваме и още две паралелки допълнително. Министърът на образованието и науката съгласува проекта. Издава заповед за държавните училища, а за общинските РУО.</a:t>
            </a:r>
            <a:endParaRPr lang="bg-BG" sz="18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 algn="just"/>
            <a:r>
              <a:rPr lang="bg-BG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Поставената от МОН целевата стойност за местата професионална подготовка е 62,07 %. Целевата стойност за местата STEM профили и професии е 52,39 %. Няма съществена промяна на тези стойности в сравнение с миналата учебна година ще бъдат постигнати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72416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EA3896-B2B8-D48A-8311-0F9E375E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3" y="2"/>
            <a:ext cx="4200525" cy="858983"/>
          </a:xfrm>
        </p:spPr>
        <p:txBody>
          <a:bodyPr>
            <a:normAutofit fontScale="90000"/>
          </a:bodyPr>
          <a:lstStyle/>
          <a:p>
            <a:pPr algn="ctr"/>
            <a:br>
              <a:rPr lang="bg-BG" dirty="0"/>
            </a:br>
            <a:br>
              <a:rPr lang="bg-BG" dirty="0"/>
            </a:br>
            <a:r>
              <a:rPr lang="bg-BG" dirty="0"/>
              <a:t>АНАЛИЗ </a:t>
            </a:r>
            <a:br>
              <a:rPr lang="bg-BG" dirty="0"/>
            </a:br>
            <a:r>
              <a:rPr lang="bg-BG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на </a:t>
            </a:r>
            <a:r>
              <a:rPr lang="bg-BG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завършващите 7 клас в област Добрич</a:t>
            </a:r>
            <a:endParaRPr lang="bg-BG" dirty="0"/>
          </a:p>
        </p:txBody>
      </p:sp>
      <p:sp>
        <p:nvSpPr>
          <p:cNvPr id="11" name="Текстов контейнер 10">
            <a:extLst>
              <a:ext uri="{FF2B5EF4-FFF2-40B4-BE49-F238E27FC236}">
                <a16:creationId xmlns:a16="http://schemas.microsoft.com/office/drawing/2014/main" id="{6360DC6D-C814-33D9-C670-3F9562A25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066" y="785093"/>
            <a:ext cx="4114799" cy="6072909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sz="4900" dirty="0" err="1"/>
              <a:t>Както</a:t>
            </a:r>
            <a:r>
              <a:rPr lang="ru-RU" sz="4900" dirty="0"/>
              <a:t> вече </a:t>
            </a:r>
            <a:r>
              <a:rPr lang="ru-RU" sz="4900" dirty="0" err="1"/>
              <a:t>отбелязах</a:t>
            </a:r>
            <a:r>
              <a:rPr lang="ru-RU" sz="4900" dirty="0"/>
              <a:t>, </a:t>
            </a:r>
            <a:r>
              <a:rPr lang="ru-RU" sz="4900" b="1" dirty="0" err="1"/>
              <a:t>преди</a:t>
            </a:r>
            <a:r>
              <a:rPr lang="ru-RU" sz="4900" b="1" dirty="0"/>
              <a:t> 15-20 </a:t>
            </a:r>
            <a:r>
              <a:rPr lang="ru-RU" sz="4900" b="1" dirty="0" err="1"/>
              <a:t>години</a:t>
            </a:r>
            <a:r>
              <a:rPr lang="ru-RU" sz="4900" b="1" dirty="0"/>
              <a:t> </a:t>
            </a:r>
            <a:r>
              <a:rPr lang="ru-RU" sz="4900" b="1" dirty="0" err="1"/>
              <a:t>випуските</a:t>
            </a:r>
            <a:r>
              <a:rPr lang="ru-RU" sz="4900" b="1" dirty="0"/>
              <a:t> </a:t>
            </a:r>
            <a:r>
              <a:rPr lang="ru-RU" sz="4900" b="1" dirty="0" err="1"/>
              <a:t>са</a:t>
            </a:r>
            <a:r>
              <a:rPr lang="ru-RU" sz="4900" b="1" dirty="0"/>
              <a:t> били между 2500 - 3000 </a:t>
            </a:r>
            <a:r>
              <a:rPr lang="ru-RU" sz="4900" b="1" dirty="0" err="1"/>
              <a:t>ученици</a:t>
            </a:r>
            <a:r>
              <a:rPr lang="ru-RU" sz="4900" b="1" dirty="0"/>
              <a:t>. </a:t>
            </a:r>
            <a:r>
              <a:rPr lang="ru-RU" sz="4900" dirty="0"/>
              <a:t>От </a:t>
            </a:r>
            <a:r>
              <a:rPr lang="ru-RU" sz="4900" dirty="0" err="1"/>
              <a:t>тогава</a:t>
            </a:r>
            <a:r>
              <a:rPr lang="ru-RU" sz="4900" dirty="0"/>
              <a:t> до </a:t>
            </a:r>
            <a:r>
              <a:rPr lang="ru-RU" sz="4900" dirty="0" err="1"/>
              <a:t>тази</a:t>
            </a:r>
            <a:r>
              <a:rPr lang="ru-RU" sz="4900" dirty="0"/>
              <a:t> година </a:t>
            </a:r>
            <a:r>
              <a:rPr lang="ru-RU" sz="4900" dirty="0" err="1"/>
              <a:t>са</a:t>
            </a:r>
            <a:r>
              <a:rPr lang="ru-RU" sz="4900" dirty="0"/>
              <a:t> между 1330 и 1184 </a:t>
            </a:r>
            <a:r>
              <a:rPr lang="ru-RU" sz="4900" dirty="0" err="1"/>
              <a:t>ученици</a:t>
            </a:r>
            <a:r>
              <a:rPr lang="ru-RU" sz="4900" dirty="0"/>
              <a:t>, </a:t>
            </a:r>
            <a:r>
              <a:rPr lang="ru-RU" sz="4900" dirty="0" err="1"/>
              <a:t>което</a:t>
            </a:r>
            <a:r>
              <a:rPr lang="ru-RU" sz="4900" dirty="0"/>
              <a:t> </a:t>
            </a:r>
            <a:r>
              <a:rPr lang="ru-RU" sz="4900" dirty="0" err="1"/>
              <a:t>означава</a:t>
            </a:r>
            <a:r>
              <a:rPr lang="ru-RU" sz="4900" dirty="0"/>
              <a:t>, че е тенденция, а не временно явление. </a:t>
            </a:r>
            <a:r>
              <a:rPr lang="ru-RU" sz="4900" b="1" dirty="0"/>
              <a:t>За </a:t>
            </a:r>
            <a:r>
              <a:rPr lang="ru-RU" sz="4900" b="1" dirty="0" err="1"/>
              <a:t>тази</a:t>
            </a:r>
            <a:r>
              <a:rPr lang="ru-RU" sz="4900" b="1" dirty="0"/>
              <a:t> </a:t>
            </a:r>
            <a:r>
              <a:rPr lang="ru-RU" sz="4900" b="1" dirty="0" err="1"/>
              <a:t>учебна</a:t>
            </a:r>
            <a:r>
              <a:rPr lang="ru-RU" sz="4900" b="1" dirty="0"/>
              <a:t> </a:t>
            </a:r>
            <a:r>
              <a:rPr lang="ru-RU" sz="4900" b="1" dirty="0">
                <a:solidFill>
                  <a:schemeClr val="tx1"/>
                </a:solidFill>
              </a:rPr>
              <a:t>година </a:t>
            </a:r>
            <a:r>
              <a:rPr lang="ru-RU" sz="4900" b="1" dirty="0" err="1">
                <a:solidFill>
                  <a:schemeClr val="tx1"/>
                </a:solidFill>
              </a:rPr>
              <a:t>са</a:t>
            </a:r>
            <a:r>
              <a:rPr lang="ru-RU" sz="4900" b="1" dirty="0">
                <a:solidFill>
                  <a:schemeClr val="tx1"/>
                </a:solidFill>
              </a:rPr>
              <a:t> 1181. За </a:t>
            </a:r>
            <a:r>
              <a:rPr lang="ru-RU" sz="4900" b="1" dirty="0" err="1">
                <a:solidFill>
                  <a:schemeClr val="tx1"/>
                </a:solidFill>
              </a:rPr>
              <a:t>миналата</a:t>
            </a:r>
            <a:r>
              <a:rPr lang="ru-RU" sz="4900" b="1" dirty="0">
                <a:solidFill>
                  <a:schemeClr val="tx1"/>
                </a:solidFill>
              </a:rPr>
              <a:t> </a:t>
            </a:r>
            <a:r>
              <a:rPr lang="ru-RU" sz="4900" b="1" dirty="0" err="1">
                <a:solidFill>
                  <a:schemeClr val="tx1"/>
                </a:solidFill>
              </a:rPr>
              <a:t>учебна</a:t>
            </a:r>
            <a:r>
              <a:rPr lang="ru-RU" sz="4900" b="1" dirty="0">
                <a:solidFill>
                  <a:schemeClr val="tx1"/>
                </a:solidFill>
              </a:rPr>
              <a:t> година </a:t>
            </a:r>
            <a:r>
              <a:rPr lang="ru-RU" sz="4900" b="1" dirty="0" err="1">
                <a:solidFill>
                  <a:schemeClr val="tx1"/>
                </a:solidFill>
              </a:rPr>
              <a:t>бяха</a:t>
            </a:r>
            <a:r>
              <a:rPr lang="ru-RU" sz="4900" b="1" dirty="0">
                <a:solidFill>
                  <a:schemeClr val="tx1"/>
                </a:solidFill>
              </a:rPr>
              <a:t> 1324 или </a:t>
            </a:r>
            <a:r>
              <a:rPr lang="ru-RU" sz="4900" b="1" dirty="0"/>
              <a:t>само за </a:t>
            </a:r>
            <a:r>
              <a:rPr lang="ru-RU" sz="4900" b="1" dirty="0" err="1"/>
              <a:t>една</a:t>
            </a:r>
            <a:r>
              <a:rPr lang="ru-RU" sz="4900" b="1" dirty="0"/>
              <a:t> година - </a:t>
            </a:r>
            <a:r>
              <a:rPr lang="ru-RU" sz="4900" b="1" dirty="0" err="1"/>
              <a:t>със</a:t>
            </a:r>
            <a:r>
              <a:rPr lang="ru-RU" sz="4900" b="1" dirty="0"/>
              <a:t> 143 </a:t>
            </a:r>
            <a:r>
              <a:rPr lang="ru-RU" sz="4900" b="1" dirty="0" err="1"/>
              <a:t>ученици</a:t>
            </a:r>
            <a:r>
              <a:rPr lang="ru-RU" sz="4900" b="1" dirty="0"/>
              <a:t> </a:t>
            </a:r>
            <a:r>
              <a:rPr lang="ru-RU" sz="4900" b="1" dirty="0" err="1"/>
              <a:t>по-малко</a:t>
            </a:r>
            <a:r>
              <a:rPr lang="ru-RU" sz="4900" b="1" dirty="0"/>
              <a:t>, </a:t>
            </a:r>
            <a:r>
              <a:rPr lang="ru-RU" sz="4900" b="1" dirty="0" err="1"/>
              <a:t>което</a:t>
            </a:r>
            <a:r>
              <a:rPr lang="ru-RU" sz="4900" b="1" dirty="0"/>
              <a:t> </a:t>
            </a:r>
            <a:r>
              <a:rPr lang="ru-RU" sz="4900" b="1" dirty="0" err="1"/>
              <a:t>изразено</a:t>
            </a:r>
            <a:r>
              <a:rPr lang="ru-RU" sz="4900" b="1" dirty="0"/>
              <a:t> в </a:t>
            </a:r>
            <a:r>
              <a:rPr lang="ru-RU" sz="4900" b="1" dirty="0" err="1"/>
              <a:t>паралелки</a:t>
            </a:r>
            <a:r>
              <a:rPr lang="ru-RU" sz="4900" b="1" dirty="0"/>
              <a:t> </a:t>
            </a:r>
            <a:r>
              <a:rPr lang="ru-RU" sz="4900" b="1" dirty="0">
                <a:solidFill>
                  <a:schemeClr val="tx1"/>
                </a:solidFill>
              </a:rPr>
              <a:t>е 6 </a:t>
            </a:r>
            <a:r>
              <a:rPr lang="ru-RU" sz="4900" b="1" dirty="0" err="1">
                <a:solidFill>
                  <a:schemeClr val="tx1"/>
                </a:solidFill>
              </a:rPr>
              <a:t>паралелки</a:t>
            </a:r>
            <a:r>
              <a:rPr lang="ru-RU" sz="4900" b="1" dirty="0">
                <a:solidFill>
                  <a:schemeClr val="tx1"/>
                </a:solidFill>
              </a:rPr>
              <a:t> </a:t>
            </a:r>
            <a:r>
              <a:rPr lang="ru-RU" sz="4900" b="1" dirty="0" err="1"/>
              <a:t>по-малко</a:t>
            </a:r>
            <a:r>
              <a:rPr lang="ru-RU" sz="4900" b="1" dirty="0"/>
              <a:t>. Най-</a:t>
            </a:r>
            <a:r>
              <a:rPr lang="ru-RU" sz="4900" b="1" dirty="0" err="1"/>
              <a:t>голямо</a:t>
            </a:r>
            <a:r>
              <a:rPr lang="ru-RU" sz="4900" b="1" dirty="0"/>
              <a:t> е </a:t>
            </a:r>
            <a:r>
              <a:rPr lang="ru-RU" sz="4900" b="1" dirty="0" err="1"/>
              <a:t>намалението</a:t>
            </a:r>
            <a:r>
              <a:rPr lang="ru-RU" sz="4900" b="1" dirty="0"/>
              <a:t> на </a:t>
            </a:r>
            <a:r>
              <a:rPr lang="ru-RU" sz="4900" b="1" dirty="0" err="1"/>
              <a:t>учениците</a:t>
            </a:r>
            <a:r>
              <a:rPr lang="ru-RU" sz="4900" b="1" dirty="0"/>
              <a:t> в </a:t>
            </a:r>
            <a:r>
              <a:rPr lang="ru-RU" sz="4900" b="1" dirty="0" err="1"/>
              <a:t>общините</a:t>
            </a:r>
            <a:r>
              <a:rPr lang="ru-RU" sz="4900" b="1" dirty="0"/>
              <a:t> Добрич -74 и Добричка – 45, </a:t>
            </a:r>
            <a:r>
              <a:rPr lang="ru-RU" sz="4900" b="1" dirty="0" err="1"/>
              <a:t>което</a:t>
            </a:r>
            <a:r>
              <a:rPr lang="ru-RU" sz="4900" b="1" dirty="0"/>
              <a:t> е 85 % от </a:t>
            </a:r>
            <a:r>
              <a:rPr lang="ru-RU" sz="4900" b="1" dirty="0" err="1"/>
              <a:t>намалението</a:t>
            </a:r>
            <a:r>
              <a:rPr lang="ru-RU" sz="4900" b="1" dirty="0"/>
              <a:t> на </a:t>
            </a:r>
            <a:r>
              <a:rPr lang="ru-RU" sz="4900" b="1" dirty="0" err="1"/>
              <a:t>учениците</a:t>
            </a:r>
            <a:r>
              <a:rPr lang="ru-RU" sz="4900" b="1" dirty="0"/>
              <a:t> в </a:t>
            </a:r>
            <a:r>
              <a:rPr lang="ru-RU" sz="4900" b="1" dirty="0" err="1"/>
              <a:t>областта</a:t>
            </a:r>
            <a:r>
              <a:rPr lang="ru-RU" sz="4900" b="1" dirty="0"/>
              <a:t>.</a:t>
            </a:r>
            <a:endParaRPr lang="ru-RU" sz="4900" dirty="0"/>
          </a:p>
          <a:p>
            <a:pPr marL="342891" indent="-342891" algn="just">
              <a:lnSpc>
                <a:spcPct val="170000"/>
              </a:lnSpc>
              <a:buFont typeface="Wingdings" panose="05000000000000000000" pitchFamily="2" charset="2"/>
              <a:buChar char="§"/>
            </a:pPr>
            <a:r>
              <a:rPr lang="ru-RU" sz="4900" b="1" dirty="0" err="1"/>
              <a:t>Общините</a:t>
            </a:r>
            <a:r>
              <a:rPr lang="ru-RU" sz="4900" b="1" dirty="0"/>
              <a:t> в </a:t>
            </a:r>
            <a:r>
              <a:rPr lang="ru-RU" sz="4900" b="1" dirty="0" err="1"/>
              <a:t>област</a:t>
            </a:r>
            <a:r>
              <a:rPr lang="ru-RU" sz="4900" b="1" dirty="0"/>
              <a:t> Добрич, </a:t>
            </a:r>
            <a:r>
              <a:rPr lang="ru-RU" sz="4900" b="1" dirty="0" err="1"/>
              <a:t>които</a:t>
            </a:r>
            <a:r>
              <a:rPr lang="ru-RU" sz="4900" b="1" dirty="0"/>
              <a:t> </a:t>
            </a:r>
            <a:r>
              <a:rPr lang="ru-RU" sz="4900" b="1" dirty="0" err="1"/>
              <a:t>са</a:t>
            </a:r>
            <a:r>
              <a:rPr lang="ru-RU" sz="4900" b="1" dirty="0"/>
              <a:t> се </a:t>
            </a:r>
            <a:r>
              <a:rPr lang="ru-RU" sz="4900" b="1" dirty="0" err="1"/>
              <a:t>съобразили</a:t>
            </a:r>
            <a:r>
              <a:rPr lang="ru-RU" sz="4900" b="1" dirty="0"/>
              <a:t> с </a:t>
            </a:r>
            <a:r>
              <a:rPr lang="ru-RU" sz="4900" b="1" dirty="0" err="1"/>
              <a:t>тези</a:t>
            </a:r>
            <a:r>
              <a:rPr lang="ru-RU" sz="4900" b="1" dirty="0"/>
              <a:t> </a:t>
            </a:r>
            <a:r>
              <a:rPr lang="ru-RU" sz="4900" b="1" dirty="0" err="1"/>
              <a:t>реалности</a:t>
            </a:r>
            <a:r>
              <a:rPr lang="ru-RU" sz="4900" b="1" dirty="0"/>
              <a:t> от </a:t>
            </a:r>
            <a:r>
              <a:rPr lang="ru-RU" sz="4900" b="1" dirty="0" err="1"/>
              <a:t>последните</a:t>
            </a:r>
            <a:r>
              <a:rPr lang="ru-RU" sz="4900" b="1" dirty="0"/>
              <a:t> 20 </a:t>
            </a:r>
            <a:r>
              <a:rPr lang="ru-RU" sz="4900" b="1" dirty="0" err="1"/>
              <a:t>години</a:t>
            </a:r>
            <a:r>
              <a:rPr lang="ru-RU" sz="4900" b="1" dirty="0"/>
              <a:t> и </a:t>
            </a:r>
            <a:r>
              <a:rPr lang="ru-RU" sz="4900" b="1" dirty="0" err="1"/>
              <a:t>са</a:t>
            </a:r>
            <a:r>
              <a:rPr lang="ru-RU" sz="4900" b="1" dirty="0"/>
              <a:t> </a:t>
            </a:r>
            <a:r>
              <a:rPr lang="ru-RU" sz="4900" b="1" dirty="0" err="1"/>
              <a:t>оптимизирали</a:t>
            </a:r>
            <a:r>
              <a:rPr lang="ru-RU" sz="4900" b="1" dirty="0"/>
              <a:t> </a:t>
            </a:r>
            <a:r>
              <a:rPr lang="ru-RU" sz="4900" b="1" dirty="0" err="1"/>
              <a:t>училищната</a:t>
            </a:r>
            <a:r>
              <a:rPr lang="ru-RU" sz="4900" b="1" dirty="0"/>
              <a:t> си мрежа в </a:t>
            </a:r>
            <a:r>
              <a:rPr lang="ru-RU" sz="4900" b="1" dirty="0" err="1"/>
              <a:t>гимназиален</a:t>
            </a:r>
            <a:r>
              <a:rPr lang="ru-RU" sz="4900" b="1" dirty="0"/>
              <a:t> </a:t>
            </a:r>
            <a:r>
              <a:rPr lang="ru-RU" sz="4900" b="1" dirty="0" err="1"/>
              <a:t>етап</a:t>
            </a:r>
            <a:r>
              <a:rPr lang="ru-RU" sz="4900" b="1" dirty="0"/>
              <a:t> </a:t>
            </a:r>
            <a:r>
              <a:rPr lang="ru-RU" sz="4900" dirty="0"/>
              <a:t>на </a:t>
            </a:r>
            <a:r>
              <a:rPr lang="ru-RU" sz="4900" dirty="0" err="1"/>
              <a:t>средното</a:t>
            </a:r>
            <a:r>
              <a:rPr lang="ru-RU" sz="4900" dirty="0"/>
              <a:t> образование </a:t>
            </a:r>
            <a:r>
              <a:rPr lang="ru-RU" sz="4900" b="1" dirty="0" err="1"/>
              <a:t>са</a:t>
            </a:r>
            <a:r>
              <a:rPr lang="ru-RU" sz="4900" b="1" dirty="0"/>
              <a:t> 5: Балчик, </a:t>
            </a:r>
            <a:r>
              <a:rPr lang="ru-RU" sz="4900" b="1" dirty="0" err="1"/>
              <a:t>Каварна</a:t>
            </a:r>
            <a:r>
              <a:rPr lang="ru-RU" sz="4900" b="1" dirty="0"/>
              <a:t>, </a:t>
            </a:r>
            <a:r>
              <a:rPr lang="ru-RU" sz="4900" b="1" dirty="0" err="1"/>
              <a:t>Шабла</a:t>
            </a:r>
            <a:r>
              <a:rPr lang="ru-RU" sz="4900" b="1" dirty="0"/>
              <a:t>, Генерал </a:t>
            </a:r>
            <a:r>
              <a:rPr lang="ru-RU" sz="4900" b="1" dirty="0" err="1"/>
              <a:t>Тошево</a:t>
            </a:r>
            <a:r>
              <a:rPr lang="ru-RU" sz="4900" b="1" dirty="0"/>
              <a:t> и </a:t>
            </a:r>
            <a:r>
              <a:rPr lang="ru-RU" sz="4900" b="1" dirty="0" err="1"/>
              <a:t>Крушари</a:t>
            </a:r>
            <a:r>
              <a:rPr lang="ru-RU" sz="4900" b="1" dirty="0"/>
              <a:t>. </a:t>
            </a:r>
            <a:r>
              <a:rPr lang="ru-RU" sz="4900" b="1" dirty="0" err="1"/>
              <a:t>Данните</a:t>
            </a:r>
            <a:r>
              <a:rPr lang="ru-RU" sz="4900" b="1" dirty="0"/>
              <a:t> от </a:t>
            </a:r>
            <a:r>
              <a:rPr lang="ru-RU" sz="4900" b="1" dirty="0" err="1"/>
              <a:t>таблицата</a:t>
            </a:r>
            <a:r>
              <a:rPr lang="ru-RU" sz="4900" b="1" dirty="0"/>
              <a:t> </a:t>
            </a:r>
            <a:r>
              <a:rPr lang="ru-RU" sz="4900" b="1" dirty="0" err="1"/>
              <a:t>показват</a:t>
            </a:r>
            <a:r>
              <a:rPr lang="ru-RU" sz="4900" b="1" dirty="0"/>
              <a:t>, че от 2018 г. до 2023 г. </a:t>
            </a:r>
            <a:r>
              <a:rPr lang="ru-RU" sz="4900" b="1" dirty="0" err="1"/>
              <a:t>училищата</a:t>
            </a:r>
            <a:r>
              <a:rPr lang="ru-RU" sz="4900" b="1" dirty="0"/>
              <a:t> в </a:t>
            </a:r>
            <a:r>
              <a:rPr lang="ru-RU" sz="4900" b="1" dirty="0" err="1"/>
              <a:t>тях</a:t>
            </a:r>
            <a:r>
              <a:rPr lang="ru-RU" sz="4900" b="1" dirty="0"/>
              <a:t>, </a:t>
            </a:r>
            <a:r>
              <a:rPr lang="ru-RU" sz="4900" b="1" dirty="0" err="1"/>
              <a:t>колкото</a:t>
            </a:r>
            <a:r>
              <a:rPr lang="ru-RU" sz="4900" b="1" dirty="0"/>
              <a:t> </a:t>
            </a:r>
            <a:r>
              <a:rPr lang="ru-RU" sz="4900" b="1" dirty="0" err="1"/>
              <a:t>паралелки</a:t>
            </a:r>
            <a:r>
              <a:rPr lang="ru-RU" sz="4900" b="1" dirty="0"/>
              <a:t> </a:t>
            </a:r>
            <a:r>
              <a:rPr lang="ru-RU" sz="4900" b="1" dirty="0" err="1"/>
              <a:t>предлагат</a:t>
            </a:r>
            <a:r>
              <a:rPr lang="ru-RU" sz="4900" b="1" dirty="0"/>
              <a:t>, толкова и </a:t>
            </a:r>
            <a:r>
              <a:rPr lang="ru-RU" sz="4900" b="1" dirty="0" err="1"/>
              <a:t>реализират</a:t>
            </a:r>
            <a:r>
              <a:rPr lang="ru-RU" sz="4900" b="1" dirty="0"/>
              <a:t>. Именно, </a:t>
            </a:r>
            <a:r>
              <a:rPr lang="ru-RU" sz="4900" b="1" dirty="0" err="1"/>
              <a:t>защото</a:t>
            </a:r>
            <a:r>
              <a:rPr lang="ru-RU" sz="4900" b="1" dirty="0"/>
              <a:t> </a:t>
            </a:r>
            <a:r>
              <a:rPr lang="ru-RU" sz="4900" b="1" dirty="0" err="1"/>
              <a:t>училищната</a:t>
            </a:r>
            <a:r>
              <a:rPr lang="ru-RU" sz="4900" b="1" dirty="0"/>
              <a:t> мрежа е </a:t>
            </a:r>
            <a:r>
              <a:rPr lang="ru-RU" sz="4900" b="1" dirty="0" err="1"/>
              <a:t>оптимизирана</a:t>
            </a:r>
            <a:r>
              <a:rPr lang="ru-RU" sz="4900" b="1" dirty="0"/>
              <a:t> от </a:t>
            </a:r>
            <a:r>
              <a:rPr lang="ru-RU" sz="4900" b="1" dirty="0" err="1"/>
              <a:t>общините</a:t>
            </a:r>
            <a:r>
              <a:rPr lang="ru-RU" sz="4900" b="1" dirty="0"/>
              <a:t>, </a:t>
            </a:r>
            <a:r>
              <a:rPr lang="ru-RU" sz="4900" dirty="0" err="1"/>
              <a:t>като</a:t>
            </a:r>
            <a:r>
              <a:rPr lang="ru-RU" sz="4900" dirty="0"/>
              <a:t> е </a:t>
            </a:r>
            <a:r>
              <a:rPr lang="ru-RU" sz="4900" dirty="0" err="1"/>
              <a:t>съобразена</a:t>
            </a:r>
            <a:r>
              <a:rPr lang="ru-RU" sz="4900" dirty="0"/>
              <a:t> с </a:t>
            </a:r>
            <a:r>
              <a:rPr lang="ru-RU" sz="4900" dirty="0" err="1"/>
              <a:t>броя</a:t>
            </a:r>
            <a:r>
              <a:rPr lang="ru-RU" sz="4900" dirty="0"/>
              <a:t> на </a:t>
            </a:r>
            <a:r>
              <a:rPr lang="ru-RU" sz="4900" dirty="0" err="1"/>
              <a:t>учениците</a:t>
            </a:r>
            <a:r>
              <a:rPr lang="ru-RU" sz="4900" dirty="0"/>
              <a:t> в </a:t>
            </a:r>
            <a:r>
              <a:rPr lang="ru-RU" sz="4900" dirty="0" err="1"/>
              <a:t>гимназиален</a:t>
            </a:r>
            <a:r>
              <a:rPr lang="ru-RU" sz="4900" dirty="0"/>
              <a:t> </a:t>
            </a:r>
            <a:r>
              <a:rPr lang="ru-RU" sz="4900" dirty="0" err="1"/>
              <a:t>етап</a:t>
            </a:r>
            <a:r>
              <a:rPr lang="ru-RU" sz="4900" dirty="0"/>
              <a:t>. </a:t>
            </a:r>
            <a:r>
              <a:rPr lang="bg-BG" sz="4900" dirty="0"/>
              <a:t> </a:t>
            </a:r>
          </a:p>
        </p:txBody>
      </p:sp>
      <p:sp>
        <p:nvSpPr>
          <p:cNvPr id="19" name="Текстово поле 18">
            <a:extLst>
              <a:ext uri="{FF2B5EF4-FFF2-40B4-BE49-F238E27FC236}">
                <a16:creationId xmlns:a16="http://schemas.microsoft.com/office/drawing/2014/main" id="{6C377966-5BED-1976-0331-440725175AFF}"/>
              </a:ext>
            </a:extLst>
          </p:cNvPr>
          <p:cNvSpPr txBox="1"/>
          <p:nvPr/>
        </p:nvSpPr>
        <p:spPr>
          <a:xfrm>
            <a:off x="8643942" y="6391275"/>
            <a:ext cx="58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highlight>
                  <a:srgbClr val="FFFF00"/>
                </a:highlight>
              </a:rPr>
              <a:t>33</a:t>
            </a:r>
          </a:p>
        </p:txBody>
      </p:sp>
      <p:graphicFrame>
        <p:nvGraphicFramePr>
          <p:cNvPr id="9" name="Контейнер за съдържание 8"/>
          <p:cNvGraphicFramePr>
            <a:graphicFrameLocks noGrp="1"/>
          </p:cNvGraphicFramePr>
          <p:nvPr>
            <p:ph idx="1"/>
          </p:nvPr>
        </p:nvGraphicFramePr>
        <p:xfrm>
          <a:off x="4743451" y="1653993"/>
          <a:ext cx="3790950" cy="3205066"/>
        </p:xfrm>
        <a:graphic>
          <a:graphicData uri="http://schemas.openxmlformats.org/drawingml/2006/table">
            <a:tbl>
              <a:tblPr firstRow="1" bandRow="1"/>
              <a:tblGrid>
                <a:gridCol w="398427">
                  <a:extLst>
                    <a:ext uri="{9D8B030D-6E8A-4147-A177-3AD203B41FA5}">
                      <a16:colId xmlns:a16="http://schemas.microsoft.com/office/drawing/2014/main" val="3634547834"/>
                    </a:ext>
                  </a:extLst>
                </a:gridCol>
                <a:gridCol w="565037">
                  <a:extLst>
                    <a:ext uri="{9D8B030D-6E8A-4147-A177-3AD203B41FA5}">
                      <a16:colId xmlns:a16="http://schemas.microsoft.com/office/drawing/2014/main" val="2636872126"/>
                    </a:ext>
                  </a:extLst>
                </a:gridCol>
                <a:gridCol w="726189">
                  <a:extLst>
                    <a:ext uri="{9D8B030D-6E8A-4147-A177-3AD203B41FA5}">
                      <a16:colId xmlns:a16="http://schemas.microsoft.com/office/drawing/2014/main" val="2594929286"/>
                    </a:ext>
                  </a:extLst>
                </a:gridCol>
                <a:gridCol w="606115">
                  <a:extLst>
                    <a:ext uri="{9D8B030D-6E8A-4147-A177-3AD203B41FA5}">
                      <a16:colId xmlns:a16="http://schemas.microsoft.com/office/drawing/2014/main" val="3695417106"/>
                    </a:ext>
                  </a:extLst>
                </a:gridCol>
                <a:gridCol w="566187">
                  <a:extLst>
                    <a:ext uri="{9D8B030D-6E8A-4147-A177-3AD203B41FA5}">
                      <a16:colId xmlns:a16="http://schemas.microsoft.com/office/drawing/2014/main" val="2425665135"/>
                    </a:ext>
                  </a:extLst>
                </a:gridCol>
                <a:gridCol w="526259">
                  <a:extLst>
                    <a:ext uri="{9D8B030D-6E8A-4147-A177-3AD203B41FA5}">
                      <a16:colId xmlns:a16="http://schemas.microsoft.com/office/drawing/2014/main" val="4002490173"/>
                    </a:ext>
                  </a:extLst>
                </a:gridCol>
                <a:gridCol w="402736">
                  <a:extLst>
                    <a:ext uri="{9D8B030D-6E8A-4147-A177-3AD203B41FA5}">
                      <a16:colId xmlns:a16="http://schemas.microsoft.com/office/drawing/2014/main" val="1247631450"/>
                    </a:ext>
                  </a:extLst>
                </a:gridCol>
              </a:tblGrid>
              <a:tr h="4376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Община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Брой ученици,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завършващи 7 клас  през 2022-23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Брой ученици,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завършващи 7 клас  през 2023-24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Брой паралелки при пълняемост  24 ученици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Предложен брой паралелки от 2018 до 2023 г.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Предложен брой паралелки за 2024 -2025г.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301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275921"/>
                  </a:ext>
                </a:extLst>
              </a:tr>
              <a:tr h="3963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Балчик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/от тях 74 са останали в 8 клас/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4, 8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656075"/>
                  </a:ext>
                </a:extLst>
              </a:tr>
              <a:tr h="1283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Каварна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4,08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421520"/>
                  </a:ext>
                </a:extLst>
              </a:tr>
              <a:tr h="2211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Шабла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0,96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735012"/>
                  </a:ext>
                </a:extLst>
              </a:tr>
              <a:tr h="2152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Генерал Тошево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3,62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490926"/>
                  </a:ext>
                </a:extLst>
              </a:tr>
              <a:tr h="1910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Крушари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0,96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1482827"/>
                  </a:ext>
                </a:extLst>
              </a:tr>
              <a:tr h="66010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Добричка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тях 25 са останали в 8 клас</a:t>
                      </a: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то в 2 класа</a:t>
                      </a:r>
                      <a:r>
                        <a:rPr lang="en-US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п. до 2021 г., 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през 2022 и 2023 –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паралелки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199979"/>
                  </a:ext>
                </a:extLst>
              </a:tr>
              <a:tr h="1910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Тервел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4,3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882924"/>
                  </a:ext>
                </a:extLst>
              </a:tr>
              <a:tr h="1910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Добрич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727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653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27,20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35-37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365" marR="41365" marT="20683" marB="20683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8E7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922693"/>
                  </a:ext>
                </a:extLst>
              </a:tr>
              <a:tr h="1910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034729"/>
                  </a:ext>
                </a:extLst>
              </a:tr>
              <a:tr h="1910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098037"/>
                  </a:ext>
                </a:extLst>
              </a:tr>
              <a:tr h="1910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bg-BG" sz="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bg-BG" sz="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157761"/>
                  </a:ext>
                </a:extLst>
              </a:tr>
            </a:tbl>
          </a:graphicData>
        </a:graphic>
      </p:graphicFrame>
      <p:graphicFrame>
        <p:nvGraphicFramePr>
          <p:cNvPr id="7" name="Об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219654"/>
              </p:ext>
            </p:extLst>
          </p:nvPr>
        </p:nvGraphicFramePr>
        <p:xfrm>
          <a:off x="4652965" y="447677"/>
          <a:ext cx="5350019" cy="641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2" imgW="8978896" imgH="5739468" progId="Word.Document.12">
                  <p:embed/>
                </p:oleObj>
              </mc:Choice>
              <mc:Fallback>
                <p:oleObj name="Документ" r:id="rId2" imgW="8978896" imgH="57394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52965" y="447677"/>
                        <a:ext cx="5350019" cy="641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228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EA3896-B2B8-D48A-8311-0F9E375E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3" y="247651"/>
            <a:ext cx="4200525" cy="112395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dirty="0"/>
              <a:t>АНАЛИЗ </a:t>
            </a:r>
            <a:r>
              <a:rPr lang="bg-BG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на </a:t>
            </a:r>
            <a:r>
              <a:rPr lang="bg-BG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завършващите 7 клас в област Добрич</a:t>
            </a:r>
            <a:endParaRPr lang="bg-BG" sz="2800" dirty="0"/>
          </a:p>
        </p:txBody>
      </p:sp>
      <p:sp>
        <p:nvSpPr>
          <p:cNvPr id="11" name="Текстов контейнер 10">
            <a:extLst>
              <a:ext uri="{FF2B5EF4-FFF2-40B4-BE49-F238E27FC236}">
                <a16:creationId xmlns:a16="http://schemas.microsoft.com/office/drawing/2014/main" id="{6360DC6D-C814-33D9-C670-3F9562A25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066" y="1485901"/>
            <a:ext cx="4114799" cy="5372100"/>
          </a:xfrm>
        </p:spPr>
        <p:txBody>
          <a:bodyPr>
            <a:normAutofit fontScale="55000" lnSpcReduction="20000"/>
          </a:bodyPr>
          <a:lstStyle/>
          <a:p>
            <a:pPr marL="285744" indent="-285744" algn="just">
              <a:buFont typeface="Wingdings" panose="05000000000000000000" pitchFamily="2" charset="2"/>
              <a:buChar char="§"/>
            </a:pPr>
            <a:r>
              <a:rPr lang="ru-RU" b="1" dirty="0" err="1"/>
              <a:t>Останалите</a:t>
            </a:r>
            <a:r>
              <a:rPr lang="ru-RU" b="1" dirty="0"/>
              <a:t> </a:t>
            </a:r>
            <a:r>
              <a:rPr lang="ru-RU" b="1" dirty="0" err="1"/>
              <a:t>общини</a:t>
            </a:r>
            <a:r>
              <a:rPr lang="ru-RU" b="1" dirty="0"/>
              <a:t>:</a:t>
            </a:r>
            <a:endParaRPr lang="ru-RU" b="1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b="1" dirty="0"/>
              <a:t>Община </a:t>
            </a:r>
            <a:r>
              <a:rPr lang="ru-RU" b="1" dirty="0" err="1"/>
              <a:t>Добричка</a:t>
            </a:r>
            <a:r>
              <a:rPr lang="ru-RU" b="1" dirty="0"/>
              <a:t>: 76 </a:t>
            </a:r>
            <a:r>
              <a:rPr lang="ru-RU" b="1" dirty="0" err="1"/>
              <a:t>ученици</a:t>
            </a:r>
            <a:r>
              <a:rPr lang="ru-RU" b="1" dirty="0"/>
              <a:t> /с 45 </a:t>
            </a:r>
            <a:r>
              <a:rPr lang="ru-RU" b="1" dirty="0" err="1"/>
              <a:t>по-малко</a:t>
            </a:r>
            <a:r>
              <a:rPr lang="ru-RU" b="1" dirty="0"/>
              <a:t> - само за </a:t>
            </a:r>
            <a:r>
              <a:rPr lang="ru-RU" b="1" dirty="0" err="1"/>
              <a:t>една</a:t>
            </a:r>
            <a:r>
              <a:rPr lang="ru-RU" b="1" dirty="0"/>
              <a:t> година/</a:t>
            </a:r>
            <a:r>
              <a:rPr lang="ru-RU" dirty="0"/>
              <a:t>. При </a:t>
            </a:r>
            <a:r>
              <a:rPr lang="ru-RU" dirty="0" err="1"/>
              <a:t>пълняемост</a:t>
            </a:r>
            <a:r>
              <a:rPr lang="ru-RU" dirty="0"/>
              <a:t> 24 </a:t>
            </a:r>
            <a:r>
              <a:rPr lang="ru-RU" dirty="0" err="1"/>
              <a:t>ученици</a:t>
            </a:r>
            <a:r>
              <a:rPr lang="ru-RU" dirty="0"/>
              <a:t> в </a:t>
            </a:r>
            <a:r>
              <a:rPr lang="ru-RU" dirty="0" err="1"/>
              <a:t>паралелка</a:t>
            </a:r>
            <a:r>
              <a:rPr lang="ru-RU" dirty="0"/>
              <a:t> </a:t>
            </a:r>
            <a:r>
              <a:rPr lang="ru-RU" b="1" dirty="0"/>
              <a:t>= 3 </a:t>
            </a:r>
            <a:r>
              <a:rPr lang="ru-RU" b="1" dirty="0" err="1"/>
              <a:t>паралелки</a:t>
            </a:r>
            <a:r>
              <a:rPr lang="ru-RU" b="1" dirty="0"/>
              <a:t>. </a:t>
            </a:r>
            <a:r>
              <a:rPr lang="ru-RU" b="1" dirty="0" err="1"/>
              <a:t>Една</a:t>
            </a:r>
            <a:r>
              <a:rPr lang="ru-RU" b="1" dirty="0"/>
              <a:t> част от </a:t>
            </a:r>
            <a:r>
              <a:rPr lang="ru-RU" b="1" dirty="0" err="1"/>
              <a:t>тях</a:t>
            </a:r>
            <a:r>
              <a:rPr lang="ru-RU" b="1" dirty="0"/>
              <a:t> се </a:t>
            </a:r>
            <a:r>
              <a:rPr lang="ru-RU" b="1" dirty="0" err="1"/>
              <a:t>насочват</a:t>
            </a:r>
            <a:r>
              <a:rPr lang="ru-RU" b="1" dirty="0"/>
              <a:t> </a:t>
            </a:r>
            <a:r>
              <a:rPr lang="ru-RU" b="1" dirty="0" err="1"/>
              <a:t>към</a:t>
            </a:r>
            <a:r>
              <a:rPr lang="ru-RU" b="1" dirty="0"/>
              <a:t> </a:t>
            </a:r>
            <a:r>
              <a:rPr lang="ru-RU" b="1" dirty="0" err="1"/>
              <a:t>училищата</a:t>
            </a:r>
            <a:r>
              <a:rPr lang="ru-RU" b="1" dirty="0"/>
              <a:t> в гр. Добрич и </a:t>
            </a:r>
            <a:r>
              <a:rPr lang="ru-RU" b="1" dirty="0" err="1"/>
              <a:t>други</a:t>
            </a:r>
            <a:r>
              <a:rPr lang="ru-RU" b="1" dirty="0"/>
              <a:t> </a:t>
            </a:r>
            <a:r>
              <a:rPr lang="ru-RU" b="1" dirty="0" err="1"/>
              <a:t>населени</a:t>
            </a:r>
            <a:r>
              <a:rPr lang="ru-RU" b="1" dirty="0"/>
              <a:t> места. В 8 </a:t>
            </a:r>
            <a:r>
              <a:rPr lang="ru-RU" b="1" dirty="0" err="1"/>
              <a:t>клас</a:t>
            </a:r>
            <a:r>
              <a:rPr lang="ru-RU" b="1" dirty="0"/>
              <a:t> </a:t>
            </a:r>
            <a:r>
              <a:rPr lang="ru-RU" b="1" dirty="0" err="1"/>
              <a:t>остават</a:t>
            </a:r>
            <a:r>
              <a:rPr lang="ru-RU" b="1" dirty="0"/>
              <a:t> </a:t>
            </a:r>
            <a:r>
              <a:rPr lang="ru-RU" b="1" dirty="0" err="1"/>
              <a:t>средно</a:t>
            </a:r>
            <a:r>
              <a:rPr lang="ru-RU" b="1" dirty="0"/>
              <a:t> 25-26 </a:t>
            </a:r>
            <a:r>
              <a:rPr lang="ru-RU" b="1" dirty="0" err="1"/>
              <a:t>ученици</a:t>
            </a:r>
            <a:r>
              <a:rPr lang="ru-RU" b="1" dirty="0"/>
              <a:t> – за 1 </a:t>
            </a:r>
            <a:r>
              <a:rPr lang="ru-RU" b="1" dirty="0" err="1"/>
              <a:t>паралелка</a:t>
            </a:r>
            <a:r>
              <a:rPr lang="ru-RU" b="1" dirty="0"/>
              <a:t>. </a:t>
            </a:r>
            <a:r>
              <a:rPr lang="bg-BG" dirty="0"/>
              <a:t>У</a:t>
            </a:r>
            <a:r>
              <a:rPr lang="ru-RU" dirty="0" err="1"/>
              <a:t>чилищата</a:t>
            </a:r>
            <a:r>
              <a:rPr lang="ru-RU" dirty="0"/>
              <a:t> </a:t>
            </a:r>
            <a:r>
              <a:rPr lang="ru-RU" dirty="0" err="1"/>
              <a:t>предлагат</a:t>
            </a:r>
            <a:r>
              <a:rPr lang="ru-RU" dirty="0"/>
              <a:t> 3 </a:t>
            </a:r>
            <a:r>
              <a:rPr lang="ru-RU" dirty="0" err="1"/>
              <a:t>паралелки</a:t>
            </a:r>
            <a:r>
              <a:rPr lang="ru-RU" dirty="0"/>
              <a:t> до 2021 г. </a:t>
            </a:r>
            <a:r>
              <a:rPr lang="ru-RU" b="1" dirty="0"/>
              <a:t>За </a:t>
            </a:r>
            <a:r>
              <a:rPr lang="ru-RU" b="1" dirty="0" err="1">
                <a:solidFill>
                  <a:schemeClr val="tx1"/>
                </a:solidFill>
              </a:rPr>
              <a:t>трета</a:t>
            </a:r>
            <a:r>
              <a:rPr lang="ru-RU" b="1" dirty="0">
                <a:solidFill>
                  <a:schemeClr val="tx1"/>
                </a:solidFill>
              </a:rPr>
              <a:t> година в община Добричка се </a:t>
            </a:r>
            <a:r>
              <a:rPr lang="ru-RU" b="1" dirty="0" err="1">
                <a:solidFill>
                  <a:schemeClr val="tx1"/>
                </a:solidFill>
              </a:rPr>
              <a:t>предлагат</a:t>
            </a:r>
            <a:r>
              <a:rPr lang="ru-RU" b="1" dirty="0">
                <a:solidFill>
                  <a:schemeClr val="tx1"/>
                </a:solidFill>
              </a:rPr>
              <a:t> 2 </a:t>
            </a:r>
            <a:r>
              <a:rPr lang="ru-RU" b="1" dirty="0" err="1">
                <a:solidFill>
                  <a:schemeClr val="tx1"/>
                </a:solidFill>
              </a:rPr>
              <a:t>паралелки</a:t>
            </a:r>
            <a:r>
              <a:rPr lang="ru-RU" b="1" dirty="0"/>
              <a:t>, а не 3, </a:t>
            </a:r>
            <a:r>
              <a:rPr lang="ru-RU" b="1" dirty="0" err="1"/>
              <a:t>като</a:t>
            </a:r>
            <a:r>
              <a:rPr lang="ru-RU" b="1" dirty="0"/>
              <a:t> </a:t>
            </a:r>
            <a:r>
              <a:rPr lang="ru-RU" b="1" dirty="0" err="1"/>
              <a:t>ОбУ</a:t>
            </a:r>
            <a:r>
              <a:rPr lang="ru-RU" b="1" dirty="0"/>
              <a:t> в с. </a:t>
            </a:r>
            <a:r>
              <a:rPr lang="ru-RU" b="1" dirty="0" err="1"/>
              <a:t>Стефаново</a:t>
            </a:r>
            <a:r>
              <a:rPr lang="ru-RU" b="1" dirty="0"/>
              <a:t> не </a:t>
            </a:r>
            <a:r>
              <a:rPr lang="ru-RU" b="1" dirty="0" err="1"/>
              <a:t>предлага</a:t>
            </a:r>
            <a:r>
              <a:rPr lang="ru-RU" b="1" dirty="0"/>
              <a:t> </a:t>
            </a:r>
            <a:r>
              <a:rPr lang="ru-RU" b="1" dirty="0" err="1"/>
              <a:t>паралелка</a:t>
            </a:r>
            <a:r>
              <a:rPr lang="ru-RU" b="1" dirty="0"/>
              <a:t> за ДПП в 8 </a:t>
            </a:r>
            <a:r>
              <a:rPr lang="ru-RU" b="1" dirty="0" err="1"/>
              <a:t>кл</a:t>
            </a:r>
            <a:r>
              <a:rPr lang="ru-RU" dirty="0" err="1"/>
              <a:t>ас</a:t>
            </a:r>
            <a:r>
              <a:rPr lang="ru-RU" dirty="0"/>
              <a:t> и </a:t>
            </a:r>
            <a:r>
              <a:rPr lang="ru-RU" dirty="0" err="1"/>
              <a:t>общината</a:t>
            </a:r>
            <a:r>
              <a:rPr lang="ru-RU" dirty="0"/>
              <a:t> </a:t>
            </a:r>
            <a:r>
              <a:rPr lang="ru-RU" dirty="0" err="1"/>
              <a:t>съгласува</a:t>
            </a:r>
            <a:r>
              <a:rPr lang="ru-RU" dirty="0"/>
              <a:t> </a:t>
            </a:r>
            <a:r>
              <a:rPr lang="ru-RU" dirty="0" err="1"/>
              <a:t>решението</a:t>
            </a:r>
            <a:r>
              <a:rPr lang="ru-RU" dirty="0"/>
              <a:t> на ПС на </a:t>
            </a:r>
            <a:r>
              <a:rPr lang="ru-RU" dirty="0" err="1"/>
              <a:t>училището</a:t>
            </a:r>
            <a:r>
              <a:rPr lang="ru-RU" dirty="0"/>
              <a:t>.  По </a:t>
            </a:r>
            <a:r>
              <a:rPr lang="ru-RU" dirty="0" err="1"/>
              <a:t>този</a:t>
            </a:r>
            <a:r>
              <a:rPr lang="ru-RU" dirty="0"/>
              <a:t> начин </a:t>
            </a:r>
            <a:r>
              <a:rPr lang="ru-RU" dirty="0" err="1"/>
              <a:t>започна</a:t>
            </a:r>
            <a:r>
              <a:rPr lang="ru-RU" dirty="0"/>
              <a:t> </a:t>
            </a:r>
            <a:r>
              <a:rPr lang="ru-RU" dirty="0" err="1"/>
              <a:t>съобразяването</a:t>
            </a:r>
            <a:r>
              <a:rPr lang="ru-RU" dirty="0"/>
              <a:t> с </a:t>
            </a:r>
            <a:r>
              <a:rPr lang="ru-RU" dirty="0" err="1"/>
              <a:t>броя</a:t>
            </a:r>
            <a:r>
              <a:rPr lang="ru-RU" dirty="0"/>
              <a:t> на </a:t>
            </a:r>
            <a:r>
              <a:rPr lang="ru-RU" dirty="0" err="1"/>
              <a:t>учениците</a:t>
            </a:r>
            <a:r>
              <a:rPr lang="ru-RU" dirty="0"/>
              <a:t>, но </a:t>
            </a:r>
            <a:r>
              <a:rPr lang="ru-RU" dirty="0" err="1"/>
              <a:t>процесът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да </a:t>
            </a:r>
            <a:r>
              <a:rPr lang="ru-RU" dirty="0" err="1"/>
              <a:t>продължи</a:t>
            </a:r>
            <a:r>
              <a:rPr lang="ru-RU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ru-RU" b="1" dirty="0"/>
              <a:t>Община </a:t>
            </a:r>
            <a:r>
              <a:rPr lang="ru-RU" b="1" dirty="0" err="1"/>
              <a:t>Тервел</a:t>
            </a:r>
            <a:r>
              <a:rPr lang="ru-RU" b="1" dirty="0"/>
              <a:t>: 104 </a:t>
            </a:r>
            <a:r>
              <a:rPr lang="ru-RU" b="1" dirty="0" err="1"/>
              <a:t>ученици</a:t>
            </a:r>
            <a:r>
              <a:rPr lang="ru-RU" b="1" dirty="0"/>
              <a:t>. </a:t>
            </a:r>
            <a:r>
              <a:rPr lang="ru-RU" dirty="0"/>
              <a:t>При </a:t>
            </a:r>
            <a:r>
              <a:rPr lang="ru-RU" dirty="0" err="1"/>
              <a:t>пълняемост</a:t>
            </a:r>
            <a:r>
              <a:rPr lang="ru-RU" dirty="0"/>
              <a:t> 24 </a:t>
            </a:r>
            <a:r>
              <a:rPr lang="ru-RU" dirty="0" err="1"/>
              <a:t>ученици</a:t>
            </a:r>
            <a:r>
              <a:rPr lang="ru-RU" dirty="0"/>
              <a:t> в </a:t>
            </a:r>
            <a:r>
              <a:rPr lang="ru-RU" dirty="0" err="1"/>
              <a:t>паралелка</a:t>
            </a:r>
            <a:r>
              <a:rPr lang="ru-RU" dirty="0"/>
              <a:t> = </a:t>
            </a:r>
            <a:r>
              <a:rPr lang="ru-RU" b="1" dirty="0"/>
              <a:t>4 </a:t>
            </a:r>
            <a:r>
              <a:rPr lang="ru-RU" b="1" dirty="0" err="1"/>
              <a:t>паралелки</a:t>
            </a:r>
            <a:r>
              <a:rPr lang="ru-RU" dirty="0"/>
              <a:t>. </a:t>
            </a:r>
            <a:r>
              <a:rPr lang="ru-RU" b="1" dirty="0" err="1"/>
              <a:t>Години</a:t>
            </a:r>
            <a:r>
              <a:rPr lang="ru-RU" b="1" dirty="0"/>
              <a:t> </a:t>
            </a:r>
            <a:r>
              <a:rPr lang="ru-RU" b="1" dirty="0" err="1"/>
              <a:t>наред</a:t>
            </a:r>
            <a:r>
              <a:rPr lang="ru-RU" b="1" dirty="0"/>
              <a:t> </a:t>
            </a:r>
            <a:r>
              <a:rPr lang="ru-RU" b="1" dirty="0" err="1"/>
              <a:t>училищата</a:t>
            </a:r>
            <a:r>
              <a:rPr lang="ru-RU" b="1" dirty="0"/>
              <a:t> </a:t>
            </a:r>
            <a:r>
              <a:rPr lang="ru-RU" b="1" dirty="0" err="1"/>
              <a:t>предлагат</a:t>
            </a:r>
            <a:r>
              <a:rPr lang="ru-RU" b="1" dirty="0"/>
              <a:t> 6 </a:t>
            </a:r>
            <a:r>
              <a:rPr lang="ru-RU" b="1" dirty="0" err="1"/>
              <a:t>паралелки</a:t>
            </a:r>
            <a:r>
              <a:rPr lang="ru-RU" b="1" dirty="0">
                <a:solidFill>
                  <a:schemeClr val="tx1"/>
                </a:solidFill>
              </a:rPr>
              <a:t>. Две </a:t>
            </a:r>
            <a:r>
              <a:rPr lang="ru-RU" b="1" dirty="0" err="1">
                <a:solidFill>
                  <a:schemeClr val="tx1"/>
                </a:solidFill>
              </a:rPr>
              <a:t>години</a:t>
            </a:r>
            <a:r>
              <a:rPr lang="ru-RU" b="1" dirty="0">
                <a:solidFill>
                  <a:schemeClr val="tx1"/>
                </a:solidFill>
              </a:rPr>
              <a:t> в община </a:t>
            </a:r>
            <a:r>
              <a:rPr lang="ru-RU" b="1" dirty="0" err="1">
                <a:solidFill>
                  <a:schemeClr val="tx1"/>
                </a:solidFill>
              </a:rPr>
              <a:t>Тервел</a:t>
            </a:r>
            <a:r>
              <a:rPr lang="ru-RU" b="1" dirty="0">
                <a:solidFill>
                  <a:schemeClr val="tx1"/>
                </a:solidFill>
              </a:rPr>
              <a:t> се </a:t>
            </a:r>
            <a:r>
              <a:rPr lang="ru-RU" b="1" dirty="0" err="1">
                <a:solidFill>
                  <a:schemeClr val="tx1"/>
                </a:solidFill>
              </a:rPr>
              <a:t>предлагаха</a:t>
            </a:r>
            <a:r>
              <a:rPr lang="ru-RU" b="1" dirty="0">
                <a:solidFill>
                  <a:schemeClr val="tx1"/>
                </a:solidFill>
              </a:rPr>
              <a:t> 5 </a:t>
            </a:r>
            <a:r>
              <a:rPr lang="ru-RU" b="1" dirty="0" err="1">
                <a:solidFill>
                  <a:schemeClr val="tx1"/>
                </a:solidFill>
              </a:rPr>
              <a:t>паралелки</a:t>
            </a:r>
            <a:r>
              <a:rPr lang="ru-RU" b="1" dirty="0"/>
              <a:t>, а не 6, </a:t>
            </a:r>
            <a:r>
              <a:rPr lang="ru-RU" b="1" dirty="0" err="1"/>
              <a:t>като</a:t>
            </a:r>
            <a:r>
              <a:rPr lang="ru-RU" b="1" dirty="0"/>
              <a:t> </a:t>
            </a:r>
            <a:r>
              <a:rPr lang="ru-RU" b="1" dirty="0" err="1"/>
              <a:t>ОбУ</a:t>
            </a:r>
            <a:r>
              <a:rPr lang="ru-RU" b="1" dirty="0"/>
              <a:t> в с. </a:t>
            </a:r>
            <a:r>
              <a:rPr lang="ru-RU" b="1" dirty="0" err="1"/>
              <a:t>Коларци</a:t>
            </a:r>
            <a:r>
              <a:rPr lang="ru-RU" b="1" dirty="0"/>
              <a:t> не </a:t>
            </a:r>
            <a:r>
              <a:rPr lang="ru-RU" b="1" dirty="0" err="1"/>
              <a:t>предлагаше</a:t>
            </a:r>
            <a:r>
              <a:rPr lang="ru-RU" b="1" dirty="0"/>
              <a:t> </a:t>
            </a:r>
            <a:r>
              <a:rPr lang="ru-RU" b="1" dirty="0" err="1"/>
              <a:t>паралелка</a:t>
            </a:r>
            <a:r>
              <a:rPr lang="ru-RU" b="1" dirty="0"/>
              <a:t> за ДПП в 8 </a:t>
            </a:r>
            <a:r>
              <a:rPr lang="ru-RU" b="1" dirty="0" err="1"/>
              <a:t>клас</a:t>
            </a:r>
            <a:r>
              <a:rPr lang="ru-RU" b="1" dirty="0"/>
              <a:t> и </a:t>
            </a:r>
            <a:r>
              <a:rPr lang="ru-RU" b="1" dirty="0" err="1"/>
              <a:t>общината</a:t>
            </a:r>
            <a:r>
              <a:rPr lang="ru-RU" b="1" dirty="0"/>
              <a:t> </a:t>
            </a:r>
            <a:r>
              <a:rPr lang="ru-RU" b="1" dirty="0" err="1"/>
              <a:t>съгласува</a:t>
            </a:r>
            <a:r>
              <a:rPr lang="ru-RU" b="1" dirty="0"/>
              <a:t> </a:t>
            </a:r>
            <a:r>
              <a:rPr lang="ru-RU" b="1" dirty="0" err="1"/>
              <a:t>решението</a:t>
            </a:r>
            <a:r>
              <a:rPr lang="ru-RU" b="1" dirty="0"/>
              <a:t> на ПС на </a:t>
            </a:r>
            <a:r>
              <a:rPr lang="ru-RU" b="1" dirty="0" err="1"/>
              <a:t>училището</a:t>
            </a:r>
            <a:r>
              <a:rPr lang="ru-RU" b="1" dirty="0"/>
              <a:t>. </a:t>
            </a:r>
            <a:r>
              <a:rPr lang="ru-RU" b="1" dirty="0" err="1"/>
              <a:t>Тази</a:t>
            </a:r>
            <a:r>
              <a:rPr lang="ru-RU" b="1" dirty="0"/>
              <a:t> година </a:t>
            </a:r>
            <a:r>
              <a:rPr lang="ru-RU" b="1" dirty="0" err="1"/>
              <a:t>училището</a:t>
            </a:r>
            <a:r>
              <a:rPr lang="ru-RU" b="1" dirty="0"/>
              <a:t> </a:t>
            </a:r>
            <a:r>
              <a:rPr lang="ru-RU" b="1" dirty="0" err="1"/>
              <a:t>отново</a:t>
            </a:r>
            <a:r>
              <a:rPr lang="ru-RU" b="1" dirty="0"/>
              <a:t> не предложи прием в 8 </a:t>
            </a:r>
            <a:r>
              <a:rPr lang="ru-RU" b="1" dirty="0" err="1"/>
              <a:t>клас</a:t>
            </a:r>
            <a:r>
              <a:rPr lang="ru-RU" b="1" dirty="0"/>
              <a:t>. </a:t>
            </a:r>
            <a:r>
              <a:rPr lang="ru-RU" b="1" dirty="0" err="1">
                <a:solidFill>
                  <a:schemeClr val="tx1"/>
                </a:solidFill>
              </a:rPr>
              <a:t>Необходимият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/>
              <a:t>брой</a:t>
            </a:r>
            <a:r>
              <a:rPr lang="ru-RU" b="1" dirty="0"/>
              <a:t> </a:t>
            </a:r>
            <a:r>
              <a:rPr lang="ru-RU" b="1" dirty="0" err="1"/>
              <a:t>паралелки</a:t>
            </a:r>
            <a:r>
              <a:rPr lang="ru-RU" b="1" dirty="0"/>
              <a:t> – 4 все </a:t>
            </a:r>
            <a:r>
              <a:rPr lang="ru-RU" b="1" dirty="0" err="1"/>
              <a:t>още</a:t>
            </a:r>
            <a:r>
              <a:rPr lang="ru-RU" b="1" dirty="0"/>
              <a:t> не е </a:t>
            </a:r>
            <a:r>
              <a:rPr lang="ru-RU" b="1" dirty="0" err="1"/>
              <a:t>достигнат</a:t>
            </a:r>
            <a:r>
              <a:rPr lang="ru-RU" b="1" dirty="0"/>
              <a:t>, </a:t>
            </a:r>
            <a:r>
              <a:rPr lang="ru-RU" b="1" dirty="0" err="1"/>
              <a:t>спрямо</a:t>
            </a:r>
            <a:r>
              <a:rPr lang="ru-RU" b="1" dirty="0"/>
              <a:t> </a:t>
            </a:r>
            <a:r>
              <a:rPr lang="ru-RU" b="1" dirty="0" err="1"/>
              <a:t>броя</a:t>
            </a:r>
            <a:r>
              <a:rPr lang="ru-RU" b="1" dirty="0"/>
              <a:t> на </a:t>
            </a:r>
            <a:r>
              <a:rPr lang="ru-RU" b="1" dirty="0" err="1"/>
              <a:t>учениците</a:t>
            </a:r>
            <a:r>
              <a:rPr lang="ru-RU" b="1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ru-RU" b="1" dirty="0"/>
              <a:t> </a:t>
            </a:r>
            <a:r>
              <a:rPr lang="ru-RU" b="1" dirty="0" err="1"/>
              <a:t>Сравнявайки</a:t>
            </a:r>
            <a:r>
              <a:rPr lang="ru-RU" b="1" dirty="0"/>
              <a:t> </a:t>
            </a:r>
            <a:r>
              <a:rPr lang="ru-RU" b="1" dirty="0" err="1"/>
              <a:t>общини</a:t>
            </a:r>
            <a:r>
              <a:rPr lang="ru-RU" b="1" dirty="0"/>
              <a:t> с </a:t>
            </a:r>
            <a:r>
              <a:rPr lang="ru-RU" b="1" dirty="0" err="1"/>
              <a:t>приблизително</a:t>
            </a:r>
            <a:r>
              <a:rPr lang="ru-RU" b="1" dirty="0"/>
              <a:t> </a:t>
            </a:r>
            <a:r>
              <a:rPr lang="ru-RU" b="1" dirty="0" err="1"/>
              <a:t>еднакъв</a:t>
            </a:r>
            <a:r>
              <a:rPr lang="ru-RU" b="1" dirty="0"/>
              <a:t> </a:t>
            </a:r>
            <a:r>
              <a:rPr lang="ru-RU" b="1" dirty="0" err="1"/>
              <a:t>брой</a:t>
            </a:r>
            <a:r>
              <a:rPr lang="ru-RU" b="1" dirty="0"/>
              <a:t> </a:t>
            </a:r>
            <a:r>
              <a:rPr lang="ru-RU" b="1" dirty="0" err="1"/>
              <a:t>ученици</a:t>
            </a:r>
            <a:r>
              <a:rPr lang="ru-RU" b="1" dirty="0"/>
              <a:t>, </a:t>
            </a:r>
            <a:r>
              <a:rPr lang="ru-RU" b="1" dirty="0" err="1"/>
              <a:t>изводът</a:t>
            </a:r>
            <a:r>
              <a:rPr lang="ru-RU" b="1" dirty="0"/>
              <a:t> е </a:t>
            </a:r>
            <a:r>
              <a:rPr lang="ru-RU" b="1" dirty="0" err="1"/>
              <a:t>следния</a:t>
            </a:r>
            <a:r>
              <a:rPr lang="ru-RU" b="1" dirty="0"/>
              <a:t>: Всяка година около 100 </a:t>
            </a:r>
            <a:r>
              <a:rPr lang="ru-RU" b="1" dirty="0" err="1"/>
              <a:t>ученици</a:t>
            </a:r>
            <a:r>
              <a:rPr lang="ru-RU" b="1" dirty="0"/>
              <a:t>, </a:t>
            </a:r>
            <a:r>
              <a:rPr lang="ru-RU" b="1" dirty="0" err="1"/>
              <a:t>кандидатстващи</a:t>
            </a:r>
            <a:r>
              <a:rPr lang="ru-RU" b="1" dirty="0"/>
              <a:t> в 8 </a:t>
            </a:r>
            <a:r>
              <a:rPr lang="ru-RU" b="1" dirty="0" err="1"/>
              <a:t>клас</a:t>
            </a:r>
            <a:r>
              <a:rPr lang="ru-RU" b="1" dirty="0"/>
              <a:t> в </a:t>
            </a:r>
            <a:r>
              <a:rPr lang="ru-RU" b="1" dirty="0" err="1"/>
              <a:t>самата</a:t>
            </a:r>
            <a:r>
              <a:rPr lang="ru-RU" b="1" dirty="0"/>
              <a:t> община, </a:t>
            </a:r>
            <a:r>
              <a:rPr lang="ru-RU" b="1" dirty="0" err="1"/>
              <a:t>имат</a:t>
            </a:r>
            <a:r>
              <a:rPr lang="ru-RU" b="1" dirty="0"/>
              <a:t>: Балчик, </a:t>
            </a:r>
            <a:r>
              <a:rPr lang="ru-RU" b="1" dirty="0" err="1"/>
              <a:t>Каварна</a:t>
            </a:r>
            <a:r>
              <a:rPr lang="ru-RU" b="1" dirty="0"/>
              <a:t>, Г. </a:t>
            </a:r>
            <a:r>
              <a:rPr lang="ru-RU" b="1" dirty="0" err="1"/>
              <a:t>Тошево</a:t>
            </a:r>
            <a:r>
              <a:rPr lang="ru-RU" b="1" dirty="0"/>
              <a:t> и </a:t>
            </a:r>
            <a:r>
              <a:rPr lang="ru-RU" b="1" dirty="0" err="1"/>
              <a:t>Тервел</a:t>
            </a:r>
            <a:r>
              <a:rPr lang="ru-RU" b="1" dirty="0"/>
              <a:t>. </a:t>
            </a:r>
            <a:r>
              <a:rPr lang="ru-RU" b="1" dirty="0" err="1"/>
              <a:t>Първите</a:t>
            </a:r>
            <a:r>
              <a:rPr lang="ru-RU" b="1" dirty="0"/>
              <a:t> 3 от </a:t>
            </a:r>
            <a:r>
              <a:rPr lang="ru-RU" b="1" dirty="0" err="1"/>
              <a:t>тях</a:t>
            </a:r>
            <a:r>
              <a:rPr lang="ru-RU" b="1" dirty="0"/>
              <a:t> реалистично </a:t>
            </a:r>
            <a:r>
              <a:rPr lang="ru-RU" b="1" dirty="0" err="1"/>
              <a:t>предлагат</a:t>
            </a:r>
            <a:r>
              <a:rPr lang="ru-RU" b="1" dirty="0"/>
              <a:t> и </a:t>
            </a:r>
            <a:r>
              <a:rPr lang="ru-RU" b="1" dirty="0" err="1"/>
              <a:t>реализират</a:t>
            </a:r>
            <a:r>
              <a:rPr lang="ru-RU" b="1" dirty="0"/>
              <a:t> по 4 </a:t>
            </a:r>
            <a:r>
              <a:rPr lang="ru-RU" b="1" dirty="0" err="1"/>
              <a:t>паралелки</a:t>
            </a:r>
            <a:r>
              <a:rPr lang="ru-RU" b="1" dirty="0"/>
              <a:t>.  А община </a:t>
            </a:r>
            <a:r>
              <a:rPr lang="ru-RU" b="1" dirty="0" err="1"/>
              <a:t>Тервел</a:t>
            </a:r>
            <a:r>
              <a:rPr lang="ru-RU" b="1" dirty="0"/>
              <a:t> </a:t>
            </a:r>
            <a:r>
              <a:rPr lang="ru-RU" b="1" dirty="0" err="1"/>
              <a:t>предлага</a:t>
            </a:r>
            <a:r>
              <a:rPr lang="ru-RU" b="1" dirty="0"/>
              <a:t> 6. Подобно е </a:t>
            </a:r>
            <a:r>
              <a:rPr lang="ru-RU" b="1" dirty="0" err="1"/>
              <a:t>сравнението</a:t>
            </a:r>
            <a:r>
              <a:rPr lang="ru-RU" b="1" dirty="0"/>
              <a:t> за </a:t>
            </a:r>
            <a:r>
              <a:rPr lang="ru-RU" b="1" dirty="0" err="1"/>
              <a:t>общините</a:t>
            </a:r>
            <a:r>
              <a:rPr lang="ru-RU" b="1" dirty="0"/>
              <a:t> </a:t>
            </a:r>
            <a:r>
              <a:rPr lang="ru-RU" b="1" dirty="0" err="1"/>
              <a:t>Шабла</a:t>
            </a:r>
            <a:r>
              <a:rPr lang="ru-RU" b="1" dirty="0"/>
              <a:t>, </a:t>
            </a:r>
            <a:r>
              <a:rPr lang="ru-RU" b="1" dirty="0" err="1"/>
              <a:t>Крушари</a:t>
            </a:r>
            <a:r>
              <a:rPr lang="ru-RU" b="1" dirty="0"/>
              <a:t> и Добричка – и трите </a:t>
            </a:r>
            <a:r>
              <a:rPr lang="ru-RU" b="1" dirty="0" err="1"/>
              <a:t>имат</a:t>
            </a:r>
            <a:r>
              <a:rPr lang="ru-RU" b="1" dirty="0"/>
              <a:t>, </a:t>
            </a:r>
            <a:r>
              <a:rPr lang="ru-RU" b="1" dirty="0" err="1"/>
              <a:t>кандидатстващи</a:t>
            </a:r>
            <a:r>
              <a:rPr lang="ru-RU" b="1" dirty="0"/>
              <a:t> </a:t>
            </a:r>
            <a:r>
              <a:rPr lang="ru-RU" b="1" dirty="0" err="1"/>
              <a:t>ученици</a:t>
            </a:r>
            <a:r>
              <a:rPr lang="ru-RU" b="1" dirty="0"/>
              <a:t> в </a:t>
            </a:r>
            <a:r>
              <a:rPr lang="ru-RU" b="1" dirty="0" err="1"/>
              <a:t>училищата</a:t>
            </a:r>
            <a:r>
              <a:rPr lang="ru-RU" b="1" dirty="0"/>
              <a:t> на </a:t>
            </a:r>
            <a:r>
              <a:rPr lang="ru-RU" b="1" dirty="0" err="1"/>
              <a:t>общината</a:t>
            </a:r>
            <a:r>
              <a:rPr lang="ru-RU" b="1" dirty="0"/>
              <a:t>  си за 1 </a:t>
            </a:r>
            <a:r>
              <a:rPr lang="ru-RU" b="1" dirty="0" err="1"/>
              <a:t>паралелка</a:t>
            </a:r>
            <a:r>
              <a:rPr lang="ru-RU" b="1" dirty="0"/>
              <a:t>, а община Добричка </a:t>
            </a:r>
            <a:r>
              <a:rPr lang="ru-RU" b="1" dirty="0" err="1"/>
              <a:t>предлага</a:t>
            </a:r>
            <a:r>
              <a:rPr lang="ru-RU" b="1" dirty="0"/>
              <a:t> 3 или 2 </a:t>
            </a:r>
            <a:r>
              <a:rPr lang="ru-RU" b="1" dirty="0" err="1"/>
              <a:t>паралелки</a:t>
            </a:r>
            <a:r>
              <a:rPr lang="ru-RU" b="1" dirty="0"/>
              <a:t>.</a:t>
            </a: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F7B73E0D-73BF-7E19-9B1F-CE8D9F769220}"/>
              </a:ext>
            </a:extLst>
          </p:cNvPr>
          <p:cNvSpPr txBox="1"/>
          <p:nvPr/>
        </p:nvSpPr>
        <p:spPr>
          <a:xfrm>
            <a:off x="8486778" y="6037562"/>
            <a:ext cx="438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highlight>
                  <a:srgbClr val="FFFF00"/>
                </a:highlight>
              </a:rPr>
              <a:t>33</a:t>
            </a:r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43451" y="782011"/>
            <a:ext cx="3790951" cy="4743116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453" y="488062"/>
            <a:ext cx="5278005" cy="636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81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3EA3896-B2B8-D48A-8311-0F9E375E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3" y="247651"/>
            <a:ext cx="4200525" cy="112395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dirty="0"/>
              <a:t>АНАЛИЗ </a:t>
            </a:r>
            <a:r>
              <a:rPr lang="bg-BG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на </a:t>
            </a:r>
            <a:r>
              <a:rPr lang="bg-BG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  <a:ea typeface="+mn-ea"/>
                <a:cs typeface="+mn-cs"/>
              </a:rPr>
              <a:t>завършващите 7 клас в област Добрич</a:t>
            </a:r>
            <a:endParaRPr lang="bg-BG" sz="2800" dirty="0"/>
          </a:p>
        </p:txBody>
      </p:sp>
      <p:sp>
        <p:nvSpPr>
          <p:cNvPr id="11" name="Текстов контейнер 10">
            <a:extLst>
              <a:ext uri="{FF2B5EF4-FFF2-40B4-BE49-F238E27FC236}">
                <a16:creationId xmlns:a16="http://schemas.microsoft.com/office/drawing/2014/main" id="{6360DC6D-C814-33D9-C670-3F9562A25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0066" y="1485901"/>
            <a:ext cx="4114799" cy="5372100"/>
          </a:xfrm>
        </p:spPr>
        <p:txBody>
          <a:bodyPr>
            <a:normAutofit lnSpcReduction="10000"/>
          </a:bodyPr>
          <a:lstStyle/>
          <a:p>
            <a:pPr marL="285744" indent="-285744" algn="just">
              <a:buFont typeface="Wingdings" panose="05000000000000000000" pitchFamily="2" charset="2"/>
              <a:buChar char="§"/>
            </a:pPr>
            <a:r>
              <a:rPr lang="ru-RU" dirty="0" err="1"/>
              <a:t>Останалите</a:t>
            </a:r>
            <a:r>
              <a:rPr lang="ru-RU" dirty="0"/>
              <a:t> </a:t>
            </a:r>
            <a:r>
              <a:rPr lang="ru-RU" dirty="0" err="1"/>
              <a:t>общини</a:t>
            </a:r>
            <a:r>
              <a:rPr lang="ru-RU" dirty="0"/>
              <a:t>:</a:t>
            </a:r>
          </a:p>
          <a:p>
            <a:pPr algn="just">
              <a:lnSpc>
                <a:spcPct val="150000"/>
              </a:lnSpc>
            </a:pPr>
            <a:r>
              <a:rPr lang="ru-RU" b="1" dirty="0"/>
              <a:t>Община град </a:t>
            </a:r>
            <a:r>
              <a:rPr lang="ru-RU" b="1" dirty="0" err="1"/>
              <a:t>Добрич</a:t>
            </a:r>
            <a:r>
              <a:rPr lang="ru-RU" b="1" dirty="0"/>
              <a:t>: 653 </a:t>
            </a:r>
            <a:r>
              <a:rPr lang="ru-RU" b="1" dirty="0" err="1"/>
              <a:t>ученици</a:t>
            </a:r>
            <a:r>
              <a:rPr lang="ru-RU" b="1" dirty="0"/>
              <a:t>. </a:t>
            </a:r>
            <a:r>
              <a:rPr lang="ru-RU" dirty="0"/>
              <a:t>При </a:t>
            </a:r>
            <a:r>
              <a:rPr lang="ru-RU" dirty="0" err="1"/>
              <a:t>пълняемост</a:t>
            </a:r>
            <a:r>
              <a:rPr lang="ru-RU" dirty="0"/>
              <a:t> 24 </a:t>
            </a:r>
            <a:r>
              <a:rPr lang="ru-RU" dirty="0" err="1"/>
              <a:t>ученици</a:t>
            </a:r>
            <a:r>
              <a:rPr lang="ru-RU" dirty="0"/>
              <a:t> = </a:t>
            </a:r>
            <a:r>
              <a:rPr lang="ru-RU" b="1" dirty="0"/>
              <a:t>27, 20 </a:t>
            </a:r>
            <a:r>
              <a:rPr lang="ru-RU" b="1" dirty="0" err="1"/>
              <a:t>паралелки</a:t>
            </a:r>
            <a:r>
              <a:rPr lang="ru-RU" b="1" dirty="0"/>
              <a:t>. От </a:t>
            </a:r>
            <a:r>
              <a:rPr lang="ru-RU" b="1" dirty="0" err="1"/>
              <a:t>другите</a:t>
            </a:r>
            <a:r>
              <a:rPr lang="ru-RU" b="1" dirty="0"/>
              <a:t> </a:t>
            </a:r>
            <a:r>
              <a:rPr lang="ru-RU" b="1" dirty="0" err="1"/>
              <a:t>общини</a:t>
            </a:r>
            <a:r>
              <a:rPr lang="ru-RU" b="1" dirty="0"/>
              <a:t> /най-вече от Балчик и Добричка/ </a:t>
            </a:r>
            <a:r>
              <a:rPr lang="ru-RU" b="1" dirty="0" err="1"/>
              <a:t>идват</a:t>
            </a:r>
            <a:r>
              <a:rPr lang="ru-RU" b="1" dirty="0"/>
              <a:t> между 70 и 100 или </a:t>
            </a:r>
            <a:r>
              <a:rPr lang="ru-RU" b="1" dirty="0" err="1"/>
              <a:t>ученици</a:t>
            </a:r>
            <a:r>
              <a:rPr lang="ru-RU" b="1" dirty="0"/>
              <a:t> за 3 до 4 </a:t>
            </a:r>
            <a:r>
              <a:rPr lang="ru-RU" b="1" dirty="0" err="1"/>
              <a:t>паралелки</a:t>
            </a:r>
            <a:r>
              <a:rPr lang="ru-RU" b="1" dirty="0"/>
              <a:t>. Но в Добрич, </a:t>
            </a:r>
            <a:r>
              <a:rPr lang="ru-RU" b="1" dirty="0" err="1"/>
              <a:t>освен</a:t>
            </a:r>
            <a:r>
              <a:rPr lang="ru-RU" b="1" dirty="0"/>
              <a:t> </a:t>
            </a:r>
            <a:r>
              <a:rPr lang="ru-RU" b="1" dirty="0" err="1"/>
              <a:t>училищата</a:t>
            </a:r>
            <a:r>
              <a:rPr lang="ru-RU" b="1" dirty="0"/>
              <a:t> с ДПП </a:t>
            </a:r>
            <a:r>
              <a:rPr lang="ru-RU" b="1" dirty="0" err="1"/>
              <a:t>има</a:t>
            </a:r>
            <a:r>
              <a:rPr lang="ru-RU" b="1" dirty="0"/>
              <a:t> по </a:t>
            </a:r>
            <a:r>
              <a:rPr lang="ru-RU" b="1" dirty="0" err="1"/>
              <a:t>една</a:t>
            </a:r>
            <a:r>
              <a:rPr lang="ru-RU" b="1" dirty="0"/>
              <a:t> </a:t>
            </a:r>
            <a:r>
              <a:rPr lang="ru-RU" b="1" dirty="0" err="1"/>
              <a:t>паралелка</a:t>
            </a:r>
            <a:r>
              <a:rPr lang="ru-RU" b="1" dirty="0"/>
              <a:t> в </a:t>
            </a:r>
            <a:r>
              <a:rPr lang="ru-RU" b="1" dirty="0" err="1"/>
              <a:t>Спортното</a:t>
            </a:r>
            <a:r>
              <a:rPr lang="ru-RU" b="1" dirty="0"/>
              <a:t> училище и в </a:t>
            </a:r>
            <a:r>
              <a:rPr lang="ru-RU" b="1" dirty="0" err="1"/>
              <a:t>двете</a:t>
            </a:r>
            <a:r>
              <a:rPr lang="ru-RU" b="1" dirty="0"/>
              <a:t> </a:t>
            </a:r>
            <a:r>
              <a:rPr lang="ru-RU" b="1" dirty="0" err="1"/>
              <a:t>частни</a:t>
            </a:r>
            <a:r>
              <a:rPr lang="ru-RU" b="1" dirty="0"/>
              <a:t> училища с </a:t>
            </a:r>
            <a:r>
              <a:rPr lang="ru-RU" b="1" dirty="0" err="1"/>
              <a:t>гимназиален</a:t>
            </a:r>
            <a:r>
              <a:rPr lang="ru-RU" b="1" dirty="0"/>
              <a:t> </a:t>
            </a:r>
            <a:r>
              <a:rPr lang="ru-RU" b="1" dirty="0" err="1"/>
              <a:t>етап</a:t>
            </a:r>
            <a:r>
              <a:rPr lang="ru-RU" b="1" dirty="0"/>
              <a:t>. Или </a:t>
            </a:r>
            <a:r>
              <a:rPr lang="ru-RU" b="1" dirty="0" err="1"/>
              <a:t>допълнителните</a:t>
            </a:r>
            <a:r>
              <a:rPr lang="ru-RU" b="1" dirty="0"/>
              <a:t> </a:t>
            </a:r>
            <a:r>
              <a:rPr lang="ru-RU" b="1" dirty="0" err="1"/>
              <a:t>паралелки</a:t>
            </a:r>
            <a:r>
              <a:rPr lang="ru-RU" b="1" dirty="0"/>
              <a:t> за </a:t>
            </a:r>
            <a:r>
              <a:rPr lang="ru-RU" b="1" dirty="0" err="1"/>
              <a:t>общината</a:t>
            </a:r>
            <a:r>
              <a:rPr lang="ru-RU" b="1" dirty="0"/>
              <a:t> се «</a:t>
            </a:r>
            <a:r>
              <a:rPr lang="ru-RU" b="1" dirty="0" err="1"/>
              <a:t>стопяват</a:t>
            </a:r>
            <a:r>
              <a:rPr lang="ru-RU" b="1" dirty="0"/>
              <a:t>» и </a:t>
            </a:r>
            <a:r>
              <a:rPr lang="ru-RU" b="1" dirty="0" err="1"/>
              <a:t>реалистичният</a:t>
            </a:r>
            <a:r>
              <a:rPr lang="ru-RU" b="1" dirty="0"/>
              <a:t> ДПП </a:t>
            </a:r>
            <a:r>
              <a:rPr lang="ru-RU" b="1" dirty="0" err="1"/>
              <a:t>остава</a:t>
            </a:r>
            <a:r>
              <a:rPr lang="ru-RU" b="1" dirty="0"/>
              <a:t> между 27 и 28 </a:t>
            </a:r>
            <a:r>
              <a:rPr lang="ru-RU" b="1" dirty="0" err="1"/>
              <a:t>паралелки</a:t>
            </a:r>
            <a:r>
              <a:rPr lang="ru-RU" b="1" dirty="0"/>
              <a:t>, а </a:t>
            </a:r>
            <a:r>
              <a:rPr lang="ru-RU" b="1" dirty="0" err="1"/>
              <a:t>години</a:t>
            </a:r>
            <a:r>
              <a:rPr lang="ru-RU" b="1" dirty="0"/>
              <a:t> </a:t>
            </a:r>
            <a:r>
              <a:rPr lang="ru-RU" b="1" dirty="0" err="1"/>
              <a:t>наред</a:t>
            </a:r>
            <a:r>
              <a:rPr lang="ru-RU" b="1" dirty="0"/>
              <a:t> </a:t>
            </a:r>
            <a:r>
              <a:rPr lang="ru-RU" b="1" dirty="0" err="1"/>
              <a:t>училищата</a:t>
            </a:r>
            <a:r>
              <a:rPr lang="ru-RU" b="1" dirty="0"/>
              <a:t> </a:t>
            </a:r>
            <a:r>
              <a:rPr lang="ru-RU" b="1" dirty="0" err="1"/>
              <a:t>предлагат</a:t>
            </a:r>
            <a:r>
              <a:rPr lang="ru-RU" b="1" dirty="0"/>
              <a:t> от 33 до 37 </a:t>
            </a:r>
            <a:r>
              <a:rPr lang="ru-RU" b="1" dirty="0" err="1"/>
              <a:t>паралелки</a:t>
            </a:r>
            <a:r>
              <a:rPr lang="ru-RU" b="1" dirty="0"/>
              <a:t>. </a:t>
            </a:r>
            <a:r>
              <a:rPr lang="ru-RU" b="1" dirty="0" err="1"/>
              <a:t>През</a:t>
            </a:r>
            <a:r>
              <a:rPr lang="ru-RU" b="1" dirty="0"/>
              <a:t> </a:t>
            </a:r>
            <a:r>
              <a:rPr lang="ru-RU" b="1" dirty="0" err="1"/>
              <a:t>тази</a:t>
            </a:r>
            <a:r>
              <a:rPr lang="ru-RU" b="1" dirty="0"/>
              <a:t> </a:t>
            </a:r>
            <a:r>
              <a:rPr lang="ru-RU" b="1" dirty="0" err="1"/>
              <a:t>учебна</a:t>
            </a:r>
            <a:r>
              <a:rPr lang="ru-RU" b="1" dirty="0"/>
              <a:t> година </a:t>
            </a:r>
            <a:r>
              <a:rPr lang="ru-RU" b="1" dirty="0" err="1">
                <a:solidFill>
                  <a:schemeClr val="tx1"/>
                </a:solidFill>
              </a:rPr>
              <a:t>предлагат</a:t>
            </a:r>
            <a:r>
              <a:rPr lang="ru-RU" b="1" dirty="0">
                <a:solidFill>
                  <a:schemeClr val="tx1"/>
                </a:solidFill>
              </a:rPr>
              <a:t> 33, </a:t>
            </a:r>
            <a:r>
              <a:rPr lang="ru-RU" b="1" dirty="0" err="1"/>
              <a:t>което</a:t>
            </a:r>
            <a:r>
              <a:rPr lang="ru-RU" b="1" dirty="0"/>
              <a:t> </a:t>
            </a:r>
            <a:r>
              <a:rPr lang="ru-RU" b="1" dirty="0" err="1"/>
              <a:t>отново</a:t>
            </a:r>
            <a:r>
              <a:rPr lang="ru-RU" b="1" dirty="0"/>
              <a:t> е </a:t>
            </a:r>
            <a:r>
              <a:rPr lang="ru-RU" b="1" dirty="0" err="1"/>
              <a:t>несъобразен</a:t>
            </a:r>
            <a:r>
              <a:rPr lang="ru-RU" b="1" dirty="0"/>
              <a:t> </a:t>
            </a:r>
            <a:r>
              <a:rPr lang="ru-RU" b="1" dirty="0" err="1"/>
              <a:t>брой</a:t>
            </a:r>
            <a:r>
              <a:rPr lang="ru-RU" b="1" dirty="0"/>
              <a:t> </a:t>
            </a:r>
            <a:r>
              <a:rPr lang="ru-RU" b="1" dirty="0" err="1"/>
              <a:t>паралелки</a:t>
            </a:r>
            <a:r>
              <a:rPr lang="ru-RU" b="1" dirty="0"/>
              <a:t> с </a:t>
            </a:r>
            <a:r>
              <a:rPr lang="ru-RU" b="1" dirty="0" err="1"/>
              <a:t>броя</a:t>
            </a:r>
            <a:r>
              <a:rPr lang="ru-RU" b="1" dirty="0"/>
              <a:t> </a:t>
            </a:r>
            <a:r>
              <a:rPr lang="ru-RU" b="1" dirty="0" err="1"/>
              <a:t>ученици</a:t>
            </a:r>
            <a:r>
              <a:rPr lang="ru-RU" b="1" dirty="0"/>
              <a:t>, </a:t>
            </a:r>
            <a:r>
              <a:rPr lang="ru-RU" b="1" dirty="0" err="1"/>
              <a:t>завършващи</a:t>
            </a:r>
            <a:r>
              <a:rPr lang="ru-RU" b="1" dirty="0"/>
              <a:t> 7 </a:t>
            </a:r>
            <a:r>
              <a:rPr lang="ru-RU" b="1" dirty="0" err="1"/>
              <a:t>клас</a:t>
            </a:r>
            <a:r>
              <a:rPr lang="ru-RU" b="1" dirty="0"/>
              <a:t> в </a:t>
            </a:r>
            <a:r>
              <a:rPr lang="ru-RU" b="1" dirty="0" err="1"/>
              <a:t>общината</a:t>
            </a:r>
            <a:r>
              <a:rPr lang="ru-RU" b="1" dirty="0"/>
              <a:t>. </a:t>
            </a:r>
          </a:p>
        </p:txBody>
      </p:sp>
      <p:pic>
        <p:nvPicPr>
          <p:cNvPr id="3" name="Картина 2">
            <a:extLst>
              <a:ext uri="{FF2B5EF4-FFF2-40B4-BE49-F238E27FC236}">
                <a16:creationId xmlns:a16="http://schemas.microsoft.com/office/drawing/2014/main" id="{3AA1CB14-07B2-24E2-51CF-0D6775761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8751191" y="6397485"/>
            <a:ext cx="678560" cy="611940"/>
          </a:xfrm>
          <a:prstGeom prst="rect">
            <a:avLst/>
          </a:prstGeom>
        </p:spPr>
      </p:pic>
      <p:graphicFrame>
        <p:nvGraphicFramePr>
          <p:cNvPr id="7" name="Контейнер за съдържание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716527"/>
              </p:ext>
            </p:extLst>
          </p:nvPr>
        </p:nvGraphicFramePr>
        <p:xfrm>
          <a:off x="4745040" y="325440"/>
          <a:ext cx="5170487" cy="331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3" imgW="8978896" imgH="5739468" progId="Word.Document.12">
                  <p:embed/>
                </p:oleObj>
              </mc:Choice>
              <mc:Fallback>
                <p:oleObj name="Документ" r:id="rId3" imgW="8978896" imgH="5739468" progId="Word.Document.12">
                  <p:embed/>
                  <p:pic>
                    <p:nvPicPr>
                      <p:cNvPr id="7" name="Обект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45040" y="325440"/>
                        <a:ext cx="5170487" cy="331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Картина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5042" y="247652"/>
            <a:ext cx="5300665" cy="661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064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36760CB-4C3E-4448-B800-84C7A59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641" y="153595"/>
            <a:ext cx="8080828" cy="672031"/>
          </a:xfrm>
        </p:spPr>
        <p:txBody>
          <a:bodyPr/>
          <a:lstStyle/>
          <a:p>
            <a:pPr algn="ctr"/>
            <a:r>
              <a:rPr lang="bg-BG" b="1" dirty="0"/>
              <a:t>Изводи: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7C9FB41-E087-48CE-B794-B143EC96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5" y="825626"/>
            <a:ext cx="8551335" cy="5408267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bg-BG" sz="1100" b="1" dirty="0">
                <a:solidFill>
                  <a:schemeClr val="tx1"/>
                </a:solidFill>
                <a:ea typeface="Times New Roman" panose="02020603050405020304" pitchFamily="18" charset="0"/>
              </a:rPr>
              <a:t>Община град Добрич, както Община Добричка и Община Тервел направиха първите стъпки към оптимизиране на училищната мрежа – </a:t>
            </a:r>
            <a:r>
              <a:rPr lang="bg-BG" sz="1100" dirty="0">
                <a:solidFill>
                  <a:schemeClr val="tx1"/>
                </a:solidFill>
                <a:ea typeface="Times New Roman" panose="02020603050405020304" pitchFamily="18" charset="0"/>
              </a:rPr>
              <a:t>Община град Добрич със заповедта за осъществяване на предучилищното образование само в детските градини, съгл. чл. 56, ал. 3 на ЗПУО, а Общините Добричка и Тервел с нулевия прием в Обединеното училище в с. Стефаново и в </a:t>
            </a:r>
            <a:r>
              <a:rPr lang="ru-RU" sz="1100" dirty="0" err="1">
                <a:solidFill>
                  <a:schemeClr val="tx1"/>
                </a:solidFill>
                <a:ea typeface="Times New Roman" panose="02020603050405020304" pitchFamily="18" charset="0"/>
              </a:rPr>
              <a:t>Обединеното</a:t>
            </a:r>
            <a:r>
              <a:rPr lang="ru-RU" sz="1100" dirty="0">
                <a:solidFill>
                  <a:schemeClr val="tx1"/>
                </a:solidFill>
                <a:ea typeface="Times New Roman" panose="02020603050405020304" pitchFamily="18" charset="0"/>
              </a:rPr>
              <a:t> училище в с. </a:t>
            </a:r>
            <a:r>
              <a:rPr lang="ru-RU" sz="1100" dirty="0" err="1">
                <a:solidFill>
                  <a:schemeClr val="tx1"/>
                </a:solidFill>
                <a:ea typeface="Times New Roman" panose="02020603050405020304" pitchFamily="18" charset="0"/>
              </a:rPr>
              <a:t>Коларци</a:t>
            </a:r>
            <a:r>
              <a:rPr lang="ru-RU" sz="1100" dirty="0">
                <a:solidFill>
                  <a:schemeClr val="tx1"/>
                </a:solidFill>
                <a:ea typeface="Times New Roman" panose="02020603050405020304" pitchFamily="18" charset="0"/>
              </a:rPr>
              <a:t> в </a:t>
            </a:r>
            <a:r>
              <a:rPr lang="ru-RU" sz="1100" dirty="0" err="1">
                <a:solidFill>
                  <a:schemeClr val="tx1"/>
                </a:solidFill>
                <a:ea typeface="Times New Roman" panose="02020603050405020304" pitchFamily="18" charset="0"/>
              </a:rPr>
              <a:t>предложението</a:t>
            </a:r>
            <a:r>
              <a:rPr lang="ru-RU" sz="1100" dirty="0">
                <a:solidFill>
                  <a:schemeClr val="tx1"/>
                </a:solidFill>
                <a:ea typeface="Times New Roman" panose="02020603050405020304" pitchFamily="18" charset="0"/>
              </a:rPr>
              <a:t> си за </a:t>
            </a:r>
            <a:r>
              <a:rPr lang="ru-RU" sz="1100" dirty="0" err="1">
                <a:solidFill>
                  <a:schemeClr val="tx1"/>
                </a:solidFill>
                <a:ea typeface="Times New Roman" panose="02020603050405020304" pitchFamily="18" charset="0"/>
              </a:rPr>
              <a:t>за</a:t>
            </a:r>
            <a:r>
              <a:rPr lang="ru-RU" sz="1100" dirty="0">
                <a:solidFill>
                  <a:schemeClr val="tx1"/>
                </a:solidFill>
                <a:ea typeface="Times New Roman" panose="02020603050405020304" pitchFamily="18" charset="0"/>
              </a:rPr>
              <a:t> ДПП за </a:t>
            </a:r>
            <a:r>
              <a:rPr lang="ru-RU" sz="1100" dirty="0" err="1">
                <a:solidFill>
                  <a:schemeClr val="tx1"/>
                </a:solidFill>
                <a:ea typeface="Times New Roman" panose="02020603050405020304" pitchFamily="18" charset="0"/>
              </a:rPr>
              <a:t>последните</a:t>
            </a:r>
            <a:r>
              <a:rPr lang="ru-RU" sz="1100" dirty="0">
                <a:solidFill>
                  <a:schemeClr val="tx1"/>
                </a:solidFill>
                <a:ea typeface="Times New Roman" panose="02020603050405020304" pitchFamily="18" charset="0"/>
              </a:rPr>
              <a:t> три </a:t>
            </a:r>
            <a:r>
              <a:rPr lang="ru-RU" sz="1100" dirty="0" err="1">
                <a:solidFill>
                  <a:schemeClr val="tx1"/>
                </a:solidFill>
                <a:ea typeface="Times New Roman" panose="02020603050405020304" pitchFamily="18" charset="0"/>
              </a:rPr>
              <a:t>години</a:t>
            </a:r>
            <a:r>
              <a:rPr lang="ru-RU" sz="1100" dirty="0">
                <a:solidFill>
                  <a:schemeClr val="tx1"/>
                </a:solidFill>
                <a:ea typeface="Times New Roman" panose="02020603050405020304" pitchFamily="18" charset="0"/>
              </a:rPr>
              <a:t>, </a:t>
            </a:r>
          </a:p>
          <a:p>
            <a:pPr algn="just">
              <a:lnSpc>
                <a:spcPct val="170000"/>
              </a:lnSpc>
            </a:pPr>
            <a:r>
              <a:rPr lang="ru-RU" sz="1100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  <a:r>
              <a:rPr lang="bg-BG" sz="1100" b="1" dirty="0">
                <a:solidFill>
                  <a:schemeClr val="tx1"/>
                </a:solidFill>
                <a:ea typeface="Times New Roman" panose="02020603050405020304" pitchFamily="18" charset="0"/>
              </a:rPr>
              <a:t>Наложително е стъпките да продължат: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bg-BG" sz="1100" dirty="0">
                <a:solidFill>
                  <a:schemeClr val="tx1"/>
                </a:solidFill>
                <a:ea typeface="Times New Roman" panose="02020603050405020304" pitchFamily="18" charset="0"/>
              </a:rPr>
              <a:t>    В община град Добрич паралелките, които трябва да се реализират в ДПП са не повече от 28 при </a:t>
            </a:r>
            <a:r>
              <a:rPr lang="bg-BG" sz="1100" dirty="0" err="1">
                <a:solidFill>
                  <a:schemeClr val="tx1"/>
                </a:solidFill>
                <a:ea typeface="Times New Roman" panose="02020603050405020304" pitchFamily="18" charset="0"/>
              </a:rPr>
              <a:t>пълняемост</a:t>
            </a:r>
            <a:r>
              <a:rPr lang="bg-BG" sz="1100" dirty="0">
                <a:solidFill>
                  <a:schemeClr val="tx1"/>
                </a:solidFill>
                <a:ea typeface="Times New Roman" panose="02020603050405020304" pitchFamily="18" charset="0"/>
              </a:rPr>
              <a:t> 24 ученици. Училищната мрежа в общините трябва да се оптимизира, за да се избегнат и финансовите затруднения на училищата /например: недостиг на средства, за  ремонт на отоплителните инсталации, като в СУ „Л. Каравелов“, СУ „Д. Талев“ в гр. Добрич или невъзможност за постигане на заложения процент за увеличение на работните заплати в КТД, както в СУ „Св. Св. Кирил и Методий“, гр. Добрич.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bg-BG" sz="1100" dirty="0">
                <a:solidFill>
                  <a:schemeClr val="tx1"/>
                </a:solidFill>
                <a:ea typeface="Times New Roman" panose="02020603050405020304" pitchFamily="18" charset="0"/>
              </a:rPr>
              <a:t>Съотношението в общините Добричка и Тервел е подобно. Не по-добро е положението с УПП в първи и пети клас. Маломерните паралелки са не по-малък проблем – за областния град от 24 училища в 9 има такива - повече от 1/3. В останалите общини маломерните паралелки са във всички училища. Училищната мрежа в гимназиален етап в трите общини трябва да се оптимизира, за да се избегнат финансовите затруднения на училищата и за да се подобри качеството на образованието. </a:t>
            </a:r>
            <a:r>
              <a:rPr lang="bg-BG" sz="1100" b="1" dirty="0">
                <a:solidFill>
                  <a:schemeClr val="tx1"/>
                </a:solidFill>
                <a:ea typeface="Times New Roman" panose="02020603050405020304" pitchFamily="18" charset="0"/>
              </a:rPr>
              <a:t>Комисиите по образованието, общинските съвети и кметовете трябва да изпълнят своята роля и поемат инициативата за </a:t>
            </a:r>
            <a:r>
              <a:rPr lang="bg-BG" sz="1100" dirty="0">
                <a:solidFill>
                  <a:schemeClr val="tx1"/>
                </a:solidFill>
                <a:ea typeface="Times New Roman" panose="02020603050405020304" pitchFamily="18" charset="0"/>
              </a:rPr>
              <a:t>обществено</a:t>
            </a:r>
            <a:r>
              <a:rPr lang="bg-BG" sz="1100" b="1" dirty="0">
                <a:solidFill>
                  <a:schemeClr val="tx1"/>
                </a:solidFill>
                <a:ea typeface="Times New Roman" panose="02020603050405020304" pitchFamily="18" charset="0"/>
              </a:rPr>
              <a:t> обсъждане</a:t>
            </a:r>
            <a:r>
              <a:rPr lang="bg-BG" sz="1100" dirty="0">
                <a:solidFill>
                  <a:schemeClr val="tx1"/>
                </a:solidFill>
                <a:ea typeface="Times New Roman" panose="02020603050405020304" pitchFamily="18" charset="0"/>
              </a:rPr>
              <a:t>, за обсъждане в общинските съвети </a:t>
            </a:r>
            <a:r>
              <a:rPr lang="bg-BG" sz="1100" b="1" dirty="0">
                <a:solidFill>
                  <a:schemeClr val="tx1"/>
                </a:solidFill>
                <a:ea typeface="Times New Roman" panose="02020603050405020304" pitchFamily="18" charset="0"/>
              </a:rPr>
              <a:t>на посоките, в които трябва да се осъществи оптимизирането. </a:t>
            </a:r>
            <a:endParaRPr lang="bg-BG" sz="1100" b="1" dirty="0"/>
          </a:p>
        </p:txBody>
      </p:sp>
    </p:spTree>
    <p:extLst>
      <p:ext uri="{BB962C8B-B14F-4D97-AF65-F5344CB8AC3E}">
        <p14:creationId xmlns:p14="http://schemas.microsoft.com/office/powerpoint/2010/main" val="3634175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36760CB-4C3E-4448-B800-84C7A59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640" y="153595"/>
            <a:ext cx="7571288" cy="672031"/>
          </a:xfrm>
        </p:spPr>
        <p:txBody>
          <a:bodyPr/>
          <a:lstStyle/>
          <a:p>
            <a:pPr algn="ctr"/>
            <a:r>
              <a:rPr lang="bg-BG" b="1" dirty="0"/>
              <a:t>Изводи: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A7C9FB41-E087-48CE-B794-B143EC96F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977" y="825627"/>
            <a:ext cx="8627141" cy="5878783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</a:pPr>
            <a:endParaRPr lang="bg-BG" sz="21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bg-BG" sz="21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Посоките на оптимизирането на училищната мрежа трябва да се съобразят с целевите стойности, които определя държавната политика: около 64 % професионална подготовка и около 51 % </a:t>
            </a:r>
            <a:r>
              <a:rPr lang="en-US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STEM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профили и професии, а това предполага стимулиране развитието на професионалните и профилираните гимназии:</a:t>
            </a:r>
          </a:p>
          <a:p>
            <a:pPr algn="just">
              <a:lnSpc>
                <a:spcPct val="150000"/>
              </a:lnSpc>
            </a:pP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Единият от начините, по който би се случило това е недопускане на повтаряне на профили в СУ в сравнение с общинските профилирани гимназии,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не само СУ да не повтарят професиите в професионалните гимназии. Този принцип да се спазва при оптимизиране на училищната мрежа във всички общини. Или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общините трябва да решат – ще развиват общинските професионални гимназии или гимназиален етап в СУ. При броя на  учениците в областта става все по-невъзможно развитието и на 2-та вида училища.</a:t>
            </a:r>
          </a:p>
          <a:p>
            <a:pPr algn="just">
              <a:lnSpc>
                <a:spcPct val="150000"/>
              </a:lnSpc>
            </a:pP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Вторият /обвързан с първия/: Училищата във всички общини да преодолеят диспропорцията между броя паралелки в прогимназиален и гимназиален етап в СУ и </a:t>
            </a:r>
            <a:r>
              <a:rPr lang="bg-BG" sz="42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като развиват и оставят етапите, в които имат повече паралелки и кадрова обезпеченост. </a:t>
            </a:r>
            <a:r>
              <a:rPr lang="bg-BG" sz="42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 някои от общинските СУ и </a:t>
            </a:r>
            <a:r>
              <a:rPr lang="bg-BG" sz="42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</a:t>
            </a:r>
            <a:r>
              <a:rPr lang="bg-BG" sz="4200" b="1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трябва да се преобразуват в основни.</a:t>
            </a:r>
          </a:p>
          <a:p>
            <a:pPr algn="just">
              <a:lnSpc>
                <a:spcPct val="150000"/>
              </a:lnSpc>
            </a:pP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Третият: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Недопускането на маломерни паралелки, особено в гимназиален етап във всички общини, а в гр. Добрич във всички етапи на средното образование. </a:t>
            </a:r>
          </a:p>
          <a:p>
            <a:pPr algn="just">
              <a:lnSpc>
                <a:spcPct val="150000"/>
              </a:lnSpc>
            </a:pP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Четвъртият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Продължаване на разяснителните кампании за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работодателите и професионалните гимназии за прилагане на </a:t>
            </a:r>
            <a:r>
              <a:rPr lang="bg-BG" sz="4200" b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дуалната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форма на обучение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страна на РУО и от общините.</a:t>
            </a:r>
          </a:p>
          <a:p>
            <a:pPr algn="just">
              <a:lnSpc>
                <a:spcPct val="150000"/>
              </a:lnSpc>
            </a:pP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Петият: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Продължаване на контрола върху преминаването на едносменен режим на обучение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чрез координация между РУО – Добрич, Община град Добрич и училищата в областния град. </a:t>
            </a:r>
          </a:p>
          <a:p>
            <a:pPr algn="just">
              <a:lnSpc>
                <a:spcPct val="150000"/>
              </a:lnSpc>
            </a:pP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Шестият: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Прилагане чл. 44а от Наредба 10/2016 г. за искане на становище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Началника на РУО – Добрич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училищата, които приемат първокласници извън, определения от общината им район, </a:t>
            </a: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съгласувано с финансиращия им орган. </a:t>
            </a:r>
            <a:r>
              <a:rPr lang="bg-BG" sz="4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Тук положителна роля ще има, ако се въведе прием в първи клас чрез електронна платформа в областния град, подобна като в детските градини и задължителна актуализация на районите на училищата с основни критерии - близост до училището и равнопоставеност за брой деца, подлежащи на обучение в първи клас във всички райони.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bg-BG" sz="4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Последните три успешно прилагаме чрез съвместна работа на общините и РУО – Добрич. По останалите работата трябва да продължи, защото:</a:t>
            </a:r>
          </a:p>
          <a:p>
            <a:pPr algn="just">
              <a:lnSpc>
                <a:spcPct val="150000"/>
              </a:lnSpc>
            </a:pPr>
            <a:endParaRPr lang="bg-BG" sz="4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bg-BG" sz="4200" dirty="0"/>
          </a:p>
        </p:txBody>
      </p:sp>
    </p:spTree>
    <p:extLst>
      <p:ext uri="{BB962C8B-B14F-4D97-AF65-F5344CB8AC3E}">
        <p14:creationId xmlns:p14="http://schemas.microsoft.com/office/powerpoint/2010/main" val="3667468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5191</TotalTime>
  <Words>5752</Words>
  <Application>Microsoft Office PowerPoint</Application>
  <PresentationFormat>Презентация на цял екран (4:3)</PresentationFormat>
  <Paragraphs>955</Paragraphs>
  <Slides>23</Slides>
  <Notes>4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Wingdings</vt:lpstr>
      <vt:lpstr>Wingdings 3</vt:lpstr>
      <vt:lpstr>Загатване</vt:lpstr>
      <vt:lpstr>Документ</vt:lpstr>
      <vt:lpstr>ДЪРЖАВЕН ПЛАН-ПРИЕМ ЗА 2024-2025 УЧЕБНА ГОДИНА ЗА ОБЛАСТ ДОБРИЧ</vt:lpstr>
      <vt:lpstr>НОРМАТИВНИ ИЗИСКВАНИЯ ПРИ ПЛАНИРАНЕ НА ДПП</vt:lpstr>
      <vt:lpstr>НОРМАТИВНИ ИЗИСКВАНИЯ ПРИ ПЛАНИРАНЕ НА ДПП</vt:lpstr>
      <vt:lpstr>ЦЕЛЕВИ СТОЙНОСТИ ЗА 2024- 2025 УЧЕБНА ГОДИНА</vt:lpstr>
      <vt:lpstr>  АНАЛИЗ  на завършващите 7 клас в област Добрич</vt:lpstr>
      <vt:lpstr>АНАЛИЗ на завършващите 7 клас в област Добрич</vt:lpstr>
      <vt:lpstr>АНАЛИЗ на завършващите 7 клас в област Добрич</vt:lpstr>
      <vt:lpstr>Изводи:</vt:lpstr>
      <vt:lpstr>Изводи:</vt:lpstr>
      <vt:lpstr>Изводи: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Брой ученици от 1 до 7 клас  в община Тервел</vt:lpstr>
      <vt:lpstr>Други училища в област Добрич, които имат сходни професии и специалности, като в ПГ и намален брой ученици са:</vt:lpstr>
      <vt:lpstr>Презентация на PowerPoint</vt:lpstr>
      <vt:lpstr>Брой ученици от 1 до  7 клас  в община Добричка</vt:lpstr>
      <vt:lpstr>ПРЕДЛОЖЕНИЯ ВКЛЮЧЕНИ В ДПП ЗА 2024-2025 УЧЕБНА ГОДИНА – ОБЩИНА ГРАД ДОБРИЧ</vt:lpstr>
      <vt:lpstr>ПРЕДЛОЖЕНИЯ ВКЛЮЧЕНИ В ДПП ЗА 2024-2025 УЧЕБНА ГОДИНА ПО ОБЩИНИ</vt:lpstr>
      <vt:lpstr>БЛАГОДАРЯ ВИ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Иво Иванов (РУО - Добрич)</dc:creator>
  <cp:lastModifiedBy>Светлана Петкова (РУО - Добрич)</cp:lastModifiedBy>
  <cp:revision>823</cp:revision>
  <cp:lastPrinted>2024-02-08T20:19:42Z</cp:lastPrinted>
  <dcterms:created xsi:type="dcterms:W3CDTF">2022-02-14T11:57:14Z</dcterms:created>
  <dcterms:modified xsi:type="dcterms:W3CDTF">2024-02-08T20:58:14Z</dcterms:modified>
</cp:coreProperties>
</file>