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68" r:id="rId5"/>
    <p:sldId id="290" r:id="rId6"/>
    <p:sldId id="274" r:id="rId7"/>
    <p:sldId id="286" r:id="rId8"/>
    <p:sldId id="287" r:id="rId9"/>
    <p:sldId id="277" r:id="rId10"/>
    <p:sldId id="280" r:id="rId11"/>
    <p:sldId id="281" r:id="rId12"/>
    <p:sldId id="289" r:id="rId13"/>
    <p:sldId id="262" r:id="rId14"/>
    <p:sldId id="272" r:id="rId15"/>
    <p:sldId id="273" r:id="rId16"/>
    <p:sldId id="283" r:id="rId17"/>
    <p:sldId id="267" r:id="rId18"/>
    <p:sldId id="275" r:id="rId19"/>
    <p:sldId id="269" r:id="rId20"/>
    <p:sldId id="282" r:id="rId21"/>
    <p:sldId id="279" r:id="rId22"/>
    <p:sldId id="284" r:id="rId23"/>
    <p:sldId id="288" r:id="rId24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92D050"/>
    <a:srgbClr val="8EC182"/>
    <a:srgbClr val="B45F20"/>
    <a:srgbClr val="E7EAEC"/>
    <a:srgbClr val="CC3300"/>
    <a:srgbClr val="00CC00"/>
    <a:srgbClr val="C6A36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94652" autoAdjust="0"/>
  </p:normalViewPr>
  <p:slideViewPr>
    <p:cSldViewPr snapToGrid="0">
      <p:cViewPr varScale="1">
        <p:scale>
          <a:sx n="106" d="100"/>
          <a:sy n="106" d="100"/>
        </p:scale>
        <p:origin x="16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7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8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9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192.168.0.5\shared\My%20Documents\Projects\NEW%20PROJECT%20BICA%202024%20-%202027\Project%20IMPLEMENTATION\Deinost_2\Krugla%20masa%20edu\&#1075;&#1088;&#1072;&#1092;&#1080;&#1082;&#108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b="1" dirty="0"/>
              <a:t>Сравнителни резултати по години на участие на България в Програмата за международно оценяване на учениците </a:t>
            </a:r>
            <a:r>
              <a:rPr lang="en-US" b="1" dirty="0"/>
              <a:t>PISA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Sheet1!$E$5:$E$10</c:f>
              <c:numCache>
                <c:formatCode>General</c:formatCode>
                <c:ptCount val="6"/>
                <c:pt idx="0">
                  <c:v>2022</c:v>
                </c:pt>
                <c:pt idx="1">
                  <c:v>2018</c:v>
                </c:pt>
                <c:pt idx="2">
                  <c:v>2015</c:v>
                </c:pt>
                <c:pt idx="3">
                  <c:v>2012</c:v>
                </c:pt>
                <c:pt idx="4">
                  <c:v>2009</c:v>
                </c:pt>
                <c:pt idx="5">
                  <c:v>2006</c:v>
                </c:pt>
              </c:numCache>
            </c:numRef>
          </c:xVal>
          <c:yVal>
            <c:numRef>
              <c:f>Sheet1!$F$5:$F$10</c:f>
              <c:numCache>
                <c:formatCode>General</c:formatCode>
                <c:ptCount val="6"/>
                <c:pt idx="0">
                  <c:v>417</c:v>
                </c:pt>
                <c:pt idx="1">
                  <c:v>436</c:v>
                </c:pt>
                <c:pt idx="2">
                  <c:v>441</c:v>
                </c:pt>
                <c:pt idx="3">
                  <c:v>439</c:v>
                </c:pt>
                <c:pt idx="4">
                  <c:v>428</c:v>
                </c:pt>
                <c:pt idx="5">
                  <c:v>413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4C-47B9-9978-C73086FC228B}"/>
            </c:ext>
          </c:extLst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Четене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Sheet1!$E$5:$E$10</c:f>
              <c:numCache>
                <c:formatCode>General</c:formatCode>
                <c:ptCount val="6"/>
                <c:pt idx="0">
                  <c:v>2022</c:v>
                </c:pt>
                <c:pt idx="1">
                  <c:v>2018</c:v>
                </c:pt>
                <c:pt idx="2">
                  <c:v>2015</c:v>
                </c:pt>
                <c:pt idx="3">
                  <c:v>2012</c:v>
                </c:pt>
                <c:pt idx="4">
                  <c:v>2009</c:v>
                </c:pt>
                <c:pt idx="5">
                  <c:v>2006</c:v>
                </c:pt>
              </c:numCache>
            </c:numRef>
          </c:xVal>
          <c:yVal>
            <c:numRef>
              <c:f>Sheet1!$G$5:$G$10</c:f>
              <c:numCache>
                <c:formatCode>General</c:formatCode>
                <c:ptCount val="6"/>
                <c:pt idx="0">
                  <c:v>404</c:v>
                </c:pt>
                <c:pt idx="1">
                  <c:v>420</c:v>
                </c:pt>
                <c:pt idx="2">
                  <c:v>432</c:v>
                </c:pt>
                <c:pt idx="3">
                  <c:v>436</c:v>
                </c:pt>
                <c:pt idx="4">
                  <c:v>429</c:v>
                </c:pt>
                <c:pt idx="5">
                  <c:v>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4C-47B9-9978-C73086FC228B}"/>
            </c:ext>
          </c:extLst>
        </c:ser>
        <c:ser>
          <c:idx val="2"/>
          <c:order val="2"/>
          <c:tx>
            <c:strRef>
              <c:f>Sheet1!$H$4</c:f>
              <c:strCache>
                <c:ptCount val="1"/>
                <c:pt idx="0">
                  <c:v>Природни науки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Sheet1!$E$5:$E$10</c:f>
              <c:numCache>
                <c:formatCode>General</c:formatCode>
                <c:ptCount val="6"/>
                <c:pt idx="0">
                  <c:v>2022</c:v>
                </c:pt>
                <c:pt idx="1">
                  <c:v>2018</c:v>
                </c:pt>
                <c:pt idx="2">
                  <c:v>2015</c:v>
                </c:pt>
                <c:pt idx="3">
                  <c:v>2012</c:v>
                </c:pt>
                <c:pt idx="4">
                  <c:v>2009</c:v>
                </c:pt>
                <c:pt idx="5">
                  <c:v>2006</c:v>
                </c:pt>
              </c:numCache>
            </c:numRef>
          </c:xVal>
          <c:yVal>
            <c:numRef>
              <c:f>Sheet1!$H$5:$H$10</c:f>
              <c:numCache>
                <c:formatCode>General</c:formatCode>
                <c:ptCount val="6"/>
                <c:pt idx="0">
                  <c:v>421</c:v>
                </c:pt>
                <c:pt idx="1">
                  <c:v>424</c:v>
                </c:pt>
                <c:pt idx="2">
                  <c:v>446</c:v>
                </c:pt>
                <c:pt idx="3">
                  <c:v>446</c:v>
                </c:pt>
                <c:pt idx="4">
                  <c:v>439</c:v>
                </c:pt>
                <c:pt idx="5">
                  <c:v>434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04C-47B9-9978-C73086FC228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01859200"/>
        <c:axId val="301860352"/>
      </c:scatterChart>
      <c:valAx>
        <c:axId val="30185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bg-BG" sz="1400" b="1" dirty="0"/>
                  <a:t>Година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301860352"/>
        <c:crosses val="autoZero"/>
        <c:crossBetween val="midCat"/>
      </c:valAx>
      <c:valAx>
        <c:axId val="30186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bg-BG" sz="1400" b="1" dirty="0"/>
                  <a:t>Постигнати</a:t>
                </a:r>
                <a:r>
                  <a:rPr lang="bg-BG" sz="1400" b="1" baseline="0" dirty="0"/>
                  <a:t> точки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301859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dirty="0"/>
              <a:t>Брой студенти по области на </a:t>
            </a:r>
            <a:r>
              <a:rPr lang="bg-BG" dirty="0" smtClean="0"/>
              <a:t>висше образование </a:t>
            </a:r>
            <a:r>
              <a:rPr lang="bg-BG" dirty="0"/>
              <a:t>за учебната 2024/2025 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[profesional_field_comparison_2024.xlsx]Sheet1!$C$2</c:f>
              <c:strCache>
                <c:ptCount val="1"/>
                <c:pt idx="0">
                  <c:v>Стойност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FAD-4095-9881-4FF18D8705C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FAD-4095-9881-4FF18D8705C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FAD-4095-9881-4FF18D8705C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FAD-4095-9881-4FF18D8705CC}"/>
              </c:ext>
            </c:extLst>
          </c:dPt>
          <c:dLbls>
            <c:dLbl>
              <c:idx val="0"/>
              <c:layout>
                <c:manualLayout>
                  <c:x val="7.7346074351763135E-3"/>
                  <c:y val="-2.819936283396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AD-4095-9881-4FF18D8705CC}"/>
                </c:ext>
              </c:extLst>
            </c:dLbl>
            <c:dLbl>
              <c:idx val="1"/>
              <c:layout>
                <c:manualLayout>
                  <c:x val="1.3259327031730817E-2"/>
                  <c:y val="-3.8270563846101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AD-4095-9881-4FF18D8705CC}"/>
                </c:ext>
              </c:extLst>
            </c:dLbl>
            <c:dLbl>
              <c:idx val="2"/>
              <c:layout>
                <c:manualLayout>
                  <c:x val="8.8395513544872375E-3"/>
                  <c:y val="-3.0213603036395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AD-4095-9881-4FF18D8705CC}"/>
                </c:ext>
              </c:extLst>
            </c:dLbl>
            <c:dLbl>
              <c:idx val="3"/>
              <c:layout>
                <c:manualLayout>
                  <c:x val="1.1049439193109047E-2"/>
                  <c:y val="-3.222784323882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AD-4095-9881-4FF18D8705CC}"/>
                </c:ext>
              </c:extLst>
            </c:dLbl>
            <c:dLbl>
              <c:idx val="4"/>
              <c:layout>
                <c:manualLayout>
                  <c:x val="1.2154383112419953E-2"/>
                  <c:y val="-4.028480404852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FAD-4095-9881-4FF18D8705CC}"/>
                </c:ext>
              </c:extLst>
            </c:dLbl>
            <c:dLbl>
              <c:idx val="5"/>
              <c:layout>
                <c:manualLayout>
                  <c:x val="5.5247195965545236E-3"/>
                  <c:y val="-4.0284804048527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FAD-4095-9881-4FF18D8705CC}"/>
                </c:ext>
              </c:extLst>
            </c:dLbl>
            <c:dLbl>
              <c:idx val="6"/>
              <c:layout>
                <c:manualLayout>
                  <c:x val="8.8395513544871577E-3"/>
                  <c:y val="-3.2227843238822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FAD-4095-9881-4FF18D8705CC}"/>
                </c:ext>
              </c:extLst>
            </c:dLbl>
            <c:dLbl>
              <c:idx val="7"/>
              <c:layout>
                <c:manualLayout>
                  <c:x val="7.7346074351761713E-3"/>
                  <c:y val="-3.222784323882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FAD-4095-9881-4FF18D8705CC}"/>
                </c:ext>
              </c:extLst>
            </c:dLbl>
            <c:dLbl>
              <c:idx val="8"/>
              <c:layout>
                <c:manualLayout>
                  <c:x val="-2.2098878386218094E-3"/>
                  <c:y val="-3.2227843238822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FAD-4095-9881-4FF18D870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[profesional_field_comparison_2024.xlsx]Sheet1!$B$3:$B$11</c:f>
              <c:strCache>
                <c:ptCount val="9"/>
                <c:pt idx="0">
                  <c:v>Социални, стопански и правни науки</c:v>
                </c:pt>
                <c:pt idx="1">
                  <c:v>Технически науки</c:v>
                </c:pt>
                <c:pt idx="2">
                  <c:v>Здравеопазване и спорт</c:v>
                </c:pt>
                <c:pt idx="3">
                  <c:v>Педагогически науки</c:v>
                </c:pt>
                <c:pt idx="4">
                  <c:v>Придродни науки, математика и информатика</c:v>
                </c:pt>
                <c:pt idx="5">
                  <c:v>Хуманитарни науки</c:v>
                </c:pt>
                <c:pt idx="6">
                  <c:v>Сигурности отбрана</c:v>
                </c:pt>
                <c:pt idx="7">
                  <c:v>Изкуства</c:v>
                </c:pt>
                <c:pt idx="8">
                  <c:v>Аграрни науки и ветеринарна медицина</c:v>
                </c:pt>
              </c:strCache>
            </c:strRef>
          </c:cat>
          <c:val>
            <c:numRef>
              <c:f>[profesional_field_comparison_2024.xlsx]Sheet1!$C$3:$C$11</c:f>
              <c:numCache>
                <c:formatCode>General</c:formatCode>
                <c:ptCount val="9"/>
                <c:pt idx="0">
                  <c:v>57046</c:v>
                </c:pt>
                <c:pt idx="1">
                  <c:v>34026</c:v>
                </c:pt>
                <c:pt idx="2">
                  <c:v>30467</c:v>
                </c:pt>
                <c:pt idx="3">
                  <c:v>25248</c:v>
                </c:pt>
                <c:pt idx="4">
                  <c:v>11705</c:v>
                </c:pt>
                <c:pt idx="5">
                  <c:v>8094</c:v>
                </c:pt>
                <c:pt idx="6">
                  <c:v>6693</c:v>
                </c:pt>
                <c:pt idx="7">
                  <c:v>6236</c:v>
                </c:pt>
                <c:pt idx="8">
                  <c:v>4369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AD-4095-9881-4FF18D8705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45705632"/>
        <c:axId val="545707272"/>
        <c:axId val="0"/>
      </c:bar3DChart>
      <c:catAx>
        <c:axId val="5457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545707272"/>
        <c:crosses val="autoZero"/>
        <c:auto val="1"/>
        <c:lblAlgn val="ctr"/>
        <c:lblOffset val="100"/>
        <c:noMultiLvlLbl val="0"/>
      </c:catAx>
      <c:valAx>
        <c:axId val="54570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5457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/>
              <a:t>Търсени от работодателите специалисти със средно професионално образование по направления за 2025 г.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EC37-4D83-899F-A39908CFD2D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A-EC37-4D83-899F-A39908CFD2D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EC37-4D83-899F-A39908CFD2D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C-EC37-4D83-899F-A39908CFD2D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D-EC37-4D83-899F-A39908CFD2DF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EC37-4D83-899F-A39908CFD2DF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EC37-4D83-899F-A39908CFD2DF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EC37-4D83-899F-A39908CFD2DF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4-EC37-4D83-899F-A39908CFD2DF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EC37-4D83-899F-A39908CFD2DF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6-EC37-4D83-899F-A39908CFD2DF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EC37-4D83-899F-A39908CFD2DF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8-EC37-4D83-899F-A39908CFD2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Sheet2!$B$2:$B$14</c:f>
              <c:strCache>
                <c:ptCount val="13"/>
                <c:pt idx="0">
                  <c:v>58 Архитектура и строителство</c:v>
                </c:pt>
                <c:pt idx="1">
                  <c:v>52 Техника</c:v>
                </c:pt>
                <c:pt idx="2">
                  <c:v>54 Производство и преработка</c:v>
                </c:pt>
                <c:pt idx="3">
                  <c:v>34 Стопанско управление и администрация</c:v>
                </c:pt>
                <c:pt idx="4">
                  <c:v>81 Услуги за личността</c:v>
                </c:pt>
                <c:pt idx="5">
                  <c:v>72 Здравеопазване</c:v>
                </c:pt>
                <c:pt idx="6">
                  <c:v>21 Изкуства</c:v>
                </c:pt>
                <c:pt idx="7">
                  <c:v>62 Селско, горско и рибно стопанство</c:v>
                </c:pt>
                <c:pt idx="8">
                  <c:v>76 Социални услуги</c:v>
                </c:pt>
                <c:pt idx="9">
                  <c:v>48 Информатика</c:v>
                </c:pt>
                <c:pt idx="10">
                  <c:v>84 Транспорт</c:v>
                </c:pt>
                <c:pt idx="11">
                  <c:v>86 Обществена сигурност и безопасност</c:v>
                </c:pt>
                <c:pt idx="12">
                  <c:v>85 Опазване на околната среда</c:v>
                </c:pt>
              </c:strCache>
            </c:strRef>
          </c:cat>
          <c:val>
            <c:numRef>
              <c:f>Sheet2!$C$2:$C$14</c:f>
              <c:numCache>
                <c:formatCode>General</c:formatCode>
                <c:ptCount val="13"/>
                <c:pt idx="0">
                  <c:v>34606</c:v>
                </c:pt>
                <c:pt idx="1">
                  <c:v>29772</c:v>
                </c:pt>
                <c:pt idx="2">
                  <c:v>28652</c:v>
                </c:pt>
                <c:pt idx="3">
                  <c:v>19216</c:v>
                </c:pt>
                <c:pt idx="4">
                  <c:v>16147</c:v>
                </c:pt>
                <c:pt idx="5">
                  <c:v>4780</c:v>
                </c:pt>
                <c:pt idx="6">
                  <c:v>4553</c:v>
                </c:pt>
                <c:pt idx="7">
                  <c:v>4494</c:v>
                </c:pt>
                <c:pt idx="8">
                  <c:v>3525</c:v>
                </c:pt>
                <c:pt idx="9">
                  <c:v>2610</c:v>
                </c:pt>
                <c:pt idx="10">
                  <c:v>2031</c:v>
                </c:pt>
                <c:pt idx="11">
                  <c:v>1621</c:v>
                </c:pt>
                <c:pt idx="12">
                  <c:v>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7-4D83-899F-A39908CFD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55900768"/>
        <c:axId val="455899128"/>
      </c:barChart>
      <c:catAx>
        <c:axId val="45590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55899128"/>
        <c:crosses val="autoZero"/>
        <c:auto val="1"/>
        <c:lblAlgn val="ctr"/>
        <c:lblOffset val="100"/>
        <c:noMultiLvlLbl val="0"/>
      </c:catAx>
      <c:valAx>
        <c:axId val="45589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5590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sq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sz="1400"/>
              <a:t>Среден успех от дипломата за средно образовани и осигурителен доход по професионални направления за 2024 г.</a:t>
            </a:r>
            <a:endParaRPr lang="en-US" sz="1400"/>
          </a:p>
        </c:rich>
      </c:tx>
      <c:layout>
        <c:manualLayout>
          <c:xMode val="edge"/>
          <c:yMode val="edge"/>
          <c:x val="0.12940778867591202"/>
          <c:y val="5.90334961635199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7.4380668517577714E-2"/>
          <c:y val="4.7103669203572777E-2"/>
          <c:w val="0.87528738530727623"/>
          <c:h val="0.74313069349793293"/>
        </c:manualLayout>
      </c:layout>
      <c:lineChart>
        <c:grouping val="stacked"/>
        <c:varyColors val="0"/>
        <c:ser>
          <c:idx val="0"/>
          <c:order val="0"/>
          <c:tx>
            <c:strRef>
              <c:f>[sreden_uspeh_diploma.xlsx]Sheet1!$C$4</c:f>
              <c:strCache>
                <c:ptCount val="1"/>
                <c:pt idx="0">
                  <c:v>Среден успех от дипломата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9486839394510295E-2"/>
                  <c:y val="6.1082918426992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00-489C-B954-97C09B4FCCDF}"/>
                </c:ext>
              </c:extLst>
            </c:dLbl>
            <c:dLbl>
              <c:idx val="6"/>
              <c:layout>
                <c:manualLayout>
                  <c:x val="-3.4371735086512374E-2"/>
                  <c:y val="7.4731816193430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00-489C-B954-97C09B4FCCDF}"/>
                </c:ext>
              </c:extLst>
            </c:dLbl>
            <c:dLbl>
              <c:idx val="7"/>
              <c:layout>
                <c:manualLayout>
                  <c:x val="6.6823454063338009E-3"/>
                  <c:y val="-6.455901456782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00-489C-B954-97C09B4FCCDF}"/>
                </c:ext>
              </c:extLst>
            </c:dLbl>
            <c:dLbl>
              <c:idx val="8"/>
              <c:layout>
                <c:manualLayout>
                  <c:x val="-3.4371735086512242E-2"/>
                  <c:y val="6.5262119223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00-489C-B954-97C09B4FC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[sreden_uspeh_diploma.xlsx]Sheet1!$B$5:$B$13</c:f>
              <c:strCache>
                <c:ptCount val="9"/>
                <c:pt idx="0">
                  <c:v>Филология</c:v>
                </c:pt>
                <c:pt idx="1">
                  <c:v>Право</c:v>
                </c:pt>
                <c:pt idx="2">
                  <c:v>Обществени комуникации и информационни науки</c:v>
                </c:pt>
                <c:pt idx="3">
                  <c:v>Икономика</c:v>
                </c:pt>
                <c:pt idx="4">
                  <c:v>Туризъм</c:v>
                </c:pt>
                <c:pt idx="5">
                  <c:v>Машинно инженерство</c:v>
                </c:pt>
                <c:pt idx="6">
                  <c:v>Енергетика</c:v>
                </c:pt>
                <c:pt idx="7">
                  <c:v>Проучване, добив и обработка на полезни изкопаеми</c:v>
                </c:pt>
                <c:pt idx="8">
                  <c:v>Металургия</c:v>
                </c:pt>
              </c:strCache>
            </c:strRef>
          </c:cat>
          <c:val>
            <c:numRef>
              <c:f>[sreden_uspeh_diploma.xlsx]Sheet1!$C$5:$C$13</c:f>
              <c:numCache>
                <c:formatCode>General</c:formatCode>
                <c:ptCount val="9"/>
                <c:pt idx="0">
                  <c:v>5.39</c:v>
                </c:pt>
                <c:pt idx="1">
                  <c:v>5.47</c:v>
                </c:pt>
                <c:pt idx="2">
                  <c:v>5.34</c:v>
                </c:pt>
                <c:pt idx="3">
                  <c:v>5.09</c:v>
                </c:pt>
                <c:pt idx="4">
                  <c:v>4.9000000000000004</c:v>
                </c:pt>
                <c:pt idx="5">
                  <c:v>4.76</c:v>
                </c:pt>
                <c:pt idx="6">
                  <c:v>4.72</c:v>
                </c:pt>
                <c:pt idx="7">
                  <c:v>4.6500000000000004</c:v>
                </c:pt>
                <c:pt idx="8">
                  <c:v>4.59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00-489C-B954-97C09B4FCCD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8486488"/>
        <c:axId val="408481240"/>
      </c:lineChart>
      <c:lineChart>
        <c:grouping val="stacked"/>
        <c:varyColors val="0"/>
        <c:ser>
          <c:idx val="1"/>
          <c:order val="1"/>
          <c:tx>
            <c:strRef>
              <c:f>[sreden_uspeh_diploma.xlsx]Sheet1!$D$4</c:f>
              <c:strCache>
                <c:ptCount val="1"/>
                <c:pt idx="0">
                  <c:v>Осигурителен доход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1.3005684355291272E-2"/>
                  <c:y val="-8.2316495345447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00-489C-B954-97C09B4FCCDF}"/>
                </c:ext>
              </c:extLst>
            </c:dLbl>
            <c:dLbl>
              <c:idx val="4"/>
              <c:layout>
                <c:manualLayout>
                  <c:x val="-9.7472881225742172E-2"/>
                  <c:y val="2.7370371888558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00-489C-B954-97C09B4FCCDF}"/>
                </c:ext>
              </c:extLst>
            </c:dLbl>
            <c:dLbl>
              <c:idx val="5"/>
              <c:layout>
                <c:manualLayout>
                  <c:x val="-3.9365516427052591E-2"/>
                  <c:y val="-8.8733296864843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00-489C-B954-97C09B4FCCDF}"/>
                </c:ext>
              </c:extLst>
            </c:dLbl>
            <c:dLbl>
              <c:idx val="6"/>
              <c:layout>
                <c:manualLayout>
                  <c:x val="-4.2466738583243437E-2"/>
                  <c:y val="-7.0999115167422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A00-489C-B954-97C09B4FCCDF}"/>
                </c:ext>
              </c:extLst>
            </c:dLbl>
            <c:dLbl>
              <c:idx val="7"/>
              <c:layout>
                <c:manualLayout>
                  <c:x val="-3.7144911902193455E-2"/>
                  <c:y val="-7.9939900978286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00-489C-B954-97C09B4FC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[sreden_uspeh_diploma.xlsx]Sheet1!$B$5:$B$13</c:f>
              <c:strCache>
                <c:ptCount val="9"/>
                <c:pt idx="0">
                  <c:v>Филология</c:v>
                </c:pt>
                <c:pt idx="1">
                  <c:v>Право</c:v>
                </c:pt>
                <c:pt idx="2">
                  <c:v>Обществени комуникации и информационни науки</c:v>
                </c:pt>
                <c:pt idx="3">
                  <c:v>Икономика</c:v>
                </c:pt>
                <c:pt idx="4">
                  <c:v>Туризъм</c:v>
                </c:pt>
                <c:pt idx="5">
                  <c:v>Машинно инженерство</c:v>
                </c:pt>
                <c:pt idx="6">
                  <c:v>Енергетика</c:v>
                </c:pt>
                <c:pt idx="7">
                  <c:v>Проучване, добив и обработка на полезни изкопаеми</c:v>
                </c:pt>
                <c:pt idx="8">
                  <c:v>Металургия</c:v>
                </c:pt>
              </c:strCache>
            </c:strRef>
          </c:cat>
          <c:val>
            <c:numRef>
              <c:f>[sreden_uspeh_diploma.xlsx]Sheet1!$D$5:$D$13</c:f>
              <c:numCache>
                <c:formatCode>General</c:formatCode>
                <c:ptCount val="9"/>
                <c:pt idx="0">
                  <c:v>2081</c:v>
                </c:pt>
                <c:pt idx="1">
                  <c:v>2122</c:v>
                </c:pt>
                <c:pt idx="2">
                  <c:v>2135</c:v>
                </c:pt>
                <c:pt idx="3">
                  <c:v>2105</c:v>
                </c:pt>
                <c:pt idx="4">
                  <c:v>1771</c:v>
                </c:pt>
                <c:pt idx="5">
                  <c:v>2263</c:v>
                </c:pt>
                <c:pt idx="6">
                  <c:v>2532</c:v>
                </c:pt>
                <c:pt idx="7">
                  <c:v>2703</c:v>
                </c:pt>
                <c:pt idx="8">
                  <c:v>2703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A00-489C-B954-97C09B4FCCD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8486816"/>
        <c:axId val="408487472"/>
      </c:lineChart>
      <c:valAx>
        <c:axId val="408481240"/>
        <c:scaling>
          <c:orientation val="minMax"/>
          <c:min val="4.2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08486488"/>
        <c:crosses val="max"/>
        <c:crossBetween val="between"/>
        <c:majorUnit val="0.25"/>
      </c:valAx>
      <c:catAx>
        <c:axId val="40848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08481240"/>
        <c:crosses val="autoZero"/>
        <c:auto val="1"/>
        <c:lblAlgn val="ctr"/>
        <c:lblOffset val="100"/>
        <c:noMultiLvlLbl val="0"/>
      </c:catAx>
      <c:valAx>
        <c:axId val="408487472"/>
        <c:scaling>
          <c:orientation val="minMax"/>
          <c:max val="3000"/>
          <c:min val="1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08486816"/>
        <c:crosses val="autoZero"/>
        <c:crossBetween val="between"/>
        <c:majorUnit val="500"/>
      </c:valAx>
      <c:catAx>
        <c:axId val="408486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8487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/>
              <a:t>Дял на студентите в частни висши училища за 2024 г.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[profesional_field_comparison_2024_частни.xlsx]Sheet1!$A$3:$A$20</c:f>
              <c:strCache>
                <c:ptCount val="18"/>
                <c:pt idx="0">
                  <c:v>Химически науки</c:v>
                </c:pt>
                <c:pt idx="1">
                  <c:v>Физически науки</c:v>
                </c:pt>
                <c:pt idx="2">
                  <c:v>Проучване, добив и обработка на полезни изкопаеми</c:v>
                </c:pt>
                <c:pt idx="3">
                  <c:v>Металургия</c:v>
                </c:pt>
                <c:pt idx="4">
                  <c:v>Химични технологии</c:v>
                </c:pt>
                <c:pt idx="5">
                  <c:v>Биотехнологии</c:v>
                </c:pt>
                <c:pt idx="6">
                  <c:v>Транспорт, корабоплаване и авиация</c:v>
                </c:pt>
                <c:pt idx="7">
                  <c:v>Материали и материалознание</c:v>
                </c:pt>
                <c:pt idx="8">
                  <c:v>Машинно инженерство</c:v>
                </c:pt>
                <c:pt idx="9">
                  <c:v>Общо инженерство</c:v>
                </c:pt>
                <c:pt idx="10">
                  <c:v>Филология</c:v>
                </c:pt>
                <c:pt idx="11">
                  <c:v>Политически науки</c:v>
                </c:pt>
                <c:pt idx="12">
                  <c:v>Обществени комуникации и информационни науки</c:v>
                </c:pt>
                <c:pt idx="13">
                  <c:v>Икономика</c:v>
                </c:pt>
                <c:pt idx="14">
                  <c:v>Туризъм</c:v>
                </c:pt>
                <c:pt idx="15">
                  <c:v>Право</c:v>
                </c:pt>
                <c:pt idx="16">
                  <c:v>Психология</c:v>
                </c:pt>
                <c:pt idx="17">
                  <c:v>Администрация и управление</c:v>
                </c:pt>
              </c:strCache>
            </c:strRef>
          </c:cat>
          <c:val>
            <c:numRef>
              <c:f>[profesional_field_comparison_2024_частни.xlsx]Sheet1!$B$3:$B$20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4.08</c:v>
                </c:pt>
                <c:pt idx="11">
                  <c:v>9.42</c:v>
                </c:pt>
                <c:pt idx="12">
                  <c:v>12.94</c:v>
                </c:pt>
                <c:pt idx="13">
                  <c:v>14.84</c:v>
                </c:pt>
                <c:pt idx="14">
                  <c:v>19.18</c:v>
                </c:pt>
                <c:pt idx="15">
                  <c:v>23.36</c:v>
                </c:pt>
                <c:pt idx="16">
                  <c:v>36.04</c:v>
                </c:pt>
                <c:pt idx="17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D-4528-BFF6-5819135830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2723600"/>
        <c:axId val="452722944"/>
      </c:barChart>
      <c:catAx>
        <c:axId val="45272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52722944"/>
        <c:crosses val="autoZero"/>
        <c:auto val="1"/>
        <c:lblAlgn val="ctr"/>
        <c:lblOffset val="100"/>
        <c:noMultiLvlLbl val="0"/>
      </c:catAx>
      <c:valAx>
        <c:axId val="45272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5272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[Broj_razhdaniia.xlsx]Лист1!$B$3</c:f>
              <c:strCache>
                <c:ptCount val="1"/>
                <c:pt idx="0">
                  <c:v>БРОЙ РАЖДАНИЯ 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cat>
            <c:numRef>
              <c:f>[Broj_razhdaniia.xlsx]Лист1!$A$4:$A$35</c:f>
              <c:numCache>
                <c:formatCode>General</c:formatCode>
                <c:ptCount val="32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  <c:pt idx="11">
                  <c:v>2012</c:v>
                </c:pt>
                <c:pt idx="12">
                  <c:v>2011</c:v>
                </c:pt>
                <c:pt idx="13">
                  <c:v>2010</c:v>
                </c:pt>
                <c:pt idx="14">
                  <c:v>2009</c:v>
                </c:pt>
                <c:pt idx="15">
                  <c:v>2008</c:v>
                </c:pt>
                <c:pt idx="16">
                  <c:v>2007</c:v>
                </c:pt>
                <c:pt idx="17">
                  <c:v>2006</c:v>
                </c:pt>
                <c:pt idx="18">
                  <c:v>2005</c:v>
                </c:pt>
                <c:pt idx="19">
                  <c:v>2004</c:v>
                </c:pt>
                <c:pt idx="20">
                  <c:v>2003</c:v>
                </c:pt>
                <c:pt idx="21">
                  <c:v>2002</c:v>
                </c:pt>
                <c:pt idx="22">
                  <c:v>2001</c:v>
                </c:pt>
                <c:pt idx="23">
                  <c:v>2000</c:v>
                </c:pt>
                <c:pt idx="24">
                  <c:v>1999</c:v>
                </c:pt>
                <c:pt idx="25">
                  <c:v>1998</c:v>
                </c:pt>
                <c:pt idx="26">
                  <c:v>1997</c:v>
                </c:pt>
                <c:pt idx="27">
                  <c:v>1996</c:v>
                </c:pt>
                <c:pt idx="28">
                  <c:v>1995</c:v>
                </c:pt>
                <c:pt idx="29">
                  <c:v>1994</c:v>
                </c:pt>
                <c:pt idx="30">
                  <c:v>1993</c:v>
                </c:pt>
                <c:pt idx="31">
                  <c:v>1992</c:v>
                </c:pt>
              </c:numCache>
            </c:numRef>
          </c:cat>
          <c:val>
            <c:numRef>
              <c:f>[Broj_razhdaniia.xlsx]Лист1!$B$4:$B$35</c:f>
              <c:numCache>
                <c:formatCode>#,##0</c:formatCode>
                <c:ptCount val="32"/>
                <c:pt idx="0">
                  <c:v>57478</c:v>
                </c:pt>
                <c:pt idx="1">
                  <c:v>56917</c:v>
                </c:pt>
                <c:pt idx="2">
                  <c:v>59069</c:v>
                </c:pt>
                <c:pt idx="3">
                  <c:v>59440</c:v>
                </c:pt>
                <c:pt idx="4">
                  <c:v>61882</c:v>
                </c:pt>
                <c:pt idx="5">
                  <c:v>62576</c:v>
                </c:pt>
                <c:pt idx="6">
                  <c:v>64359</c:v>
                </c:pt>
                <c:pt idx="7">
                  <c:v>65446</c:v>
                </c:pt>
                <c:pt idx="8">
                  <c:v>66370</c:v>
                </c:pt>
                <c:pt idx="9">
                  <c:v>68083</c:v>
                </c:pt>
                <c:pt idx="10">
                  <c:v>67061</c:v>
                </c:pt>
                <c:pt idx="11">
                  <c:v>69678</c:v>
                </c:pt>
                <c:pt idx="12">
                  <c:v>71402</c:v>
                </c:pt>
                <c:pt idx="13">
                  <c:v>76105</c:v>
                </c:pt>
                <c:pt idx="14">
                  <c:v>80956</c:v>
                </c:pt>
                <c:pt idx="15">
                  <c:v>77712</c:v>
                </c:pt>
                <c:pt idx="16">
                  <c:v>75349</c:v>
                </c:pt>
                <c:pt idx="17">
                  <c:v>73978</c:v>
                </c:pt>
                <c:pt idx="18">
                  <c:v>71075</c:v>
                </c:pt>
                <c:pt idx="19">
                  <c:v>69886</c:v>
                </c:pt>
                <c:pt idx="20">
                  <c:v>67359</c:v>
                </c:pt>
                <c:pt idx="21">
                  <c:v>66499</c:v>
                </c:pt>
                <c:pt idx="22">
                  <c:v>68180</c:v>
                </c:pt>
                <c:pt idx="23">
                  <c:v>73679</c:v>
                </c:pt>
                <c:pt idx="24">
                  <c:v>72291</c:v>
                </c:pt>
                <c:pt idx="25">
                  <c:v>65361</c:v>
                </c:pt>
                <c:pt idx="26">
                  <c:v>64125</c:v>
                </c:pt>
                <c:pt idx="27">
                  <c:v>72188</c:v>
                </c:pt>
                <c:pt idx="28">
                  <c:v>71967</c:v>
                </c:pt>
                <c:pt idx="29">
                  <c:v>79442</c:v>
                </c:pt>
                <c:pt idx="30">
                  <c:v>84400</c:v>
                </c:pt>
                <c:pt idx="31">
                  <c:v>89134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298A-490F-915C-9BDEFB529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419968"/>
        <c:axId val="302421888"/>
      </c:barChart>
      <c:dateAx>
        <c:axId val="302419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bg-BG"/>
                  <a:t>Година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02421888"/>
        <c:crosses val="autoZero"/>
        <c:auto val="0"/>
        <c:lblOffset val="100"/>
        <c:baseTimeUnit val="days"/>
      </c:dateAx>
      <c:valAx>
        <c:axId val="302421888"/>
        <c:scaling>
          <c:orientation val="minMax"/>
          <c:min val="3000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bg-BG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spPr>
          <a:ln/>
        </c:spPr>
        <c:crossAx val="30241996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/>
              <a:t>ЗАВЪРШИЛИ ПО СТЕПЕН НА ОБРАЗОВАНИЕ, БЕЗ ВИСШЕ</a:t>
            </a:r>
            <a:endParaRPr lang="en-US"/>
          </a:p>
        </c:rich>
      </c:tx>
      <c:layout>
        <c:manualLayout>
          <c:xMode val="edge"/>
          <c:yMode val="edge"/>
          <c:x val="0.40992749203997164"/>
          <c:y val="1.954900898069158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'[Po stepeni na obrazovanie.xls]Sheet2'!$B$3</c:f>
              <c:strCache>
                <c:ptCount val="1"/>
                <c:pt idx="0">
                  <c:v>Живо родени преди 14 г.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'[Po stepeni na obrazovanie.xls]Sheet2'!$A$4:$A$10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'[Po stepeni na obrazovanie.xls]Sheet2'!$B$4:$B$10</c:f>
              <c:numCache>
                <c:formatCode>General</c:formatCode>
                <c:ptCount val="7"/>
                <c:pt idx="0">
                  <c:v>69886</c:v>
                </c:pt>
                <c:pt idx="1">
                  <c:v>71075</c:v>
                </c:pt>
                <c:pt idx="2">
                  <c:v>73978</c:v>
                </c:pt>
                <c:pt idx="3">
                  <c:v>75349</c:v>
                </c:pt>
                <c:pt idx="4">
                  <c:v>77712</c:v>
                </c:pt>
                <c:pt idx="5">
                  <c:v>80956</c:v>
                </c:pt>
                <c:pt idx="6">
                  <c:v>76105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5-4077-83C7-A3031D359476}"/>
            </c:ext>
          </c:extLst>
        </c:ser>
        <c:ser>
          <c:idx val="1"/>
          <c:order val="1"/>
          <c:tx>
            <c:strRef>
              <c:f>'[Po stepeni na obrazovanie.xls]Sheet2'!$C$3</c:f>
              <c:strCache>
                <c:ptCount val="1"/>
                <c:pt idx="0">
                  <c:v>Завършили основно образование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'[Po stepeni na obrazovanie.xls]Sheet2'!$A$4:$A$10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'[Po stepeni na obrazovanie.xls]Sheet2'!$C$4:$C$10</c:f>
              <c:numCache>
                <c:formatCode>#,##0</c:formatCode>
                <c:ptCount val="7"/>
                <c:pt idx="0">
                  <c:v>71880</c:v>
                </c:pt>
                <c:pt idx="1">
                  <c:v>58864</c:v>
                </c:pt>
                <c:pt idx="2">
                  <c:v>59914</c:v>
                </c:pt>
                <c:pt idx="3">
                  <c:v>59697</c:v>
                </c:pt>
                <c:pt idx="4" formatCode="General">
                  <c:v>61364</c:v>
                </c:pt>
                <c:pt idx="5">
                  <c:v>63397</c:v>
                </c:pt>
                <c:pt idx="6">
                  <c:v>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5-4077-83C7-A3031D359476}"/>
            </c:ext>
          </c:extLst>
        </c:ser>
        <c:ser>
          <c:idx val="2"/>
          <c:order val="2"/>
          <c:tx>
            <c:strRef>
              <c:f>'[Po stepeni na obrazovanie.xls]Sheet2'!$D$3</c:f>
              <c:strCache>
                <c:ptCount val="1"/>
                <c:pt idx="0">
                  <c:v>Живо родени преди 18 г.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'[Po stepeni na obrazovanie.xls]Sheet2'!$A$4:$A$10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'[Po stepeni na obrazovanie.xls]Sheet2'!$D$4:$D$10</c:f>
              <c:numCache>
                <c:formatCode>#,##0</c:formatCode>
                <c:ptCount val="7"/>
                <c:pt idx="0">
                  <c:v>73679</c:v>
                </c:pt>
                <c:pt idx="1">
                  <c:v>68180</c:v>
                </c:pt>
                <c:pt idx="2">
                  <c:v>66499</c:v>
                </c:pt>
                <c:pt idx="3">
                  <c:v>67359</c:v>
                </c:pt>
                <c:pt idx="4" formatCode="General">
                  <c:v>69886</c:v>
                </c:pt>
                <c:pt idx="5">
                  <c:v>71075</c:v>
                </c:pt>
                <c:pt idx="6">
                  <c:v>73978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45-4077-83C7-A3031D359476}"/>
            </c:ext>
          </c:extLst>
        </c:ser>
        <c:ser>
          <c:idx val="3"/>
          <c:order val="3"/>
          <c:tx>
            <c:strRef>
              <c:f>'[Po stepeni na obrazovanie.xls]Sheet2'!$E$3</c:f>
              <c:strCache>
                <c:ptCount val="1"/>
                <c:pt idx="0">
                  <c:v>Завършили средно общо и проф. образование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'[Po stepeni na obrazovanie.xls]Sheet2'!$A$4:$A$10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'[Po stepeni na obrazovanie.xls]Sheet2'!$E$4:$E$10</c:f>
              <c:numCache>
                <c:formatCode>#,##0</c:formatCode>
                <c:ptCount val="7"/>
                <c:pt idx="0">
                  <c:v>49487</c:v>
                </c:pt>
                <c:pt idx="1">
                  <c:v>47403</c:v>
                </c:pt>
                <c:pt idx="2">
                  <c:v>45123</c:v>
                </c:pt>
                <c:pt idx="3">
                  <c:v>43028</c:v>
                </c:pt>
                <c:pt idx="4">
                  <c:v>36433</c:v>
                </c:pt>
                <c:pt idx="5">
                  <c:v>39556</c:v>
                </c:pt>
                <c:pt idx="6" formatCode="General">
                  <c:v>39600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45-4077-83C7-A3031D359476}"/>
            </c:ext>
          </c:extLst>
        </c:ser>
        <c:ser>
          <c:idx val="4"/>
          <c:order val="4"/>
          <c:tx>
            <c:strRef>
              <c:f>'[Po stepeni na obrazovanie.xls]Sheet2'!$F$3</c:f>
              <c:strCache>
                <c:ptCount val="1"/>
                <c:pt idx="0">
                  <c:v>Завършили професионално образование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'[Po stepeni na obrazovanie.xls]Sheet2'!$A$4:$A$10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'[Po stepeni na obrazovanie.xls]Sheet2'!$F$4:$F$10</c:f>
              <c:numCache>
                <c:formatCode>#,##0</c:formatCode>
                <c:ptCount val="7"/>
                <c:pt idx="0">
                  <c:v>23005</c:v>
                </c:pt>
                <c:pt idx="1">
                  <c:v>21588</c:v>
                </c:pt>
                <c:pt idx="2">
                  <c:v>19641</c:v>
                </c:pt>
                <c:pt idx="3">
                  <c:v>17831</c:v>
                </c:pt>
                <c:pt idx="4">
                  <c:v>13192</c:v>
                </c:pt>
                <c:pt idx="5">
                  <c:v>15370</c:v>
                </c:pt>
                <c:pt idx="6">
                  <c:v>15300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45-4077-83C7-A3031D359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151040"/>
        <c:axId val="1"/>
      </c:barChart>
      <c:catAx>
        <c:axId val="4401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bg-BG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bg-BG"/>
          </a:p>
        </c:txPr>
        <c:crossAx val="440151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'[Book1 ДПП.xlsx]Sheet1'!$B$3</c:f>
              <c:strCache>
                <c:ptCount val="1"/>
                <c:pt idx="0">
                  <c:v>Професионални паралелки 2024/2025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'[Book1 ДПП.xlsx]Sheet1'!$C$2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'[Book1 ДПП.xlsx]Sheet1'!$C$3</c:f>
              <c:numCache>
                <c:formatCode>0.00%</c:formatCode>
                <c:ptCount val="1"/>
                <c:pt idx="0">
                  <c:v>0.60229999999999995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2-4951-A827-CE7775CB7B1A}"/>
            </c:ext>
          </c:extLst>
        </c:ser>
        <c:ser>
          <c:idx val="1"/>
          <c:order val="1"/>
          <c:tx>
            <c:strRef>
              <c:f>'[Book1 ДПП.xlsx]Sheet1'!$B$4</c:f>
              <c:strCache>
                <c:ptCount val="1"/>
                <c:pt idx="0">
                  <c:v>Професионални паралелки 2025/2026 (МОН)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'[Book1 ДПП.xlsx]Sheet1'!$C$2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'[Book1 ДПП.xlsx]Sheet1'!$C$4</c:f>
              <c:numCache>
                <c:formatCode>0.00%</c:formatCode>
                <c:ptCount val="1"/>
                <c:pt idx="0">
                  <c:v>0.59019999999999995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2-4951-A827-CE7775CB7B1A}"/>
            </c:ext>
          </c:extLst>
        </c:ser>
        <c:ser>
          <c:idx val="2"/>
          <c:order val="2"/>
          <c:tx>
            <c:strRef>
              <c:f>'[Book1 ДПП.xlsx]Sheet1'!$B$5</c:f>
              <c:strCache>
                <c:ptCount val="1"/>
                <c:pt idx="0">
                  <c:v>Професионални паралелки 2025/2026 (АИКБ)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'[Book1 ДПП.xlsx]Sheet1'!$C$2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'[Book1 ДПП.xlsx]Sheet1'!$C$5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92-4951-A827-CE7775CB7B1A}"/>
            </c:ext>
          </c:extLst>
        </c:ser>
        <c:ser>
          <c:idx val="3"/>
          <c:order val="3"/>
          <c:tx>
            <c:strRef>
              <c:f>'[Book1 ДПП.xlsx]Sheet1'!$B$6</c:f>
              <c:strCache>
                <c:ptCount val="1"/>
                <c:pt idx="0">
                  <c:v>Целеви дял STEM паралелки от всички ПП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'[Book1 ДПП.xlsx]Sheet1'!$C$2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'[Book1 ДПП.xlsx]Sheet1'!$C$6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92-4951-A827-CE7775CB7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5566304"/>
        <c:axId val="445568272"/>
      </c:barChart>
      <c:catAx>
        <c:axId val="4455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45568272"/>
        <c:crosses val="autoZero"/>
        <c:auto val="1"/>
        <c:lblAlgn val="ctr"/>
        <c:lblOffset val="100"/>
        <c:noMultiLvlLbl val="0"/>
      </c:catAx>
      <c:valAx>
        <c:axId val="44556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4556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/>
              <a:t>ЗАВЪРШИЛИ СРЕДНО ОБРАЗОВАНИЕ И УТВРЪДЕН ДПП ЗА ВИСШЕ ОБРАЗОВАНИЕ</a:t>
            </a:r>
            <a:endParaRPr lang="en-US"/>
          </a:p>
        </c:rich>
      </c:tx>
      <c:layout>
        <c:manualLayout>
          <c:xMode val="edge"/>
          <c:yMode val="edge"/>
          <c:x val="0.18961472577640651"/>
          <c:y val="1.2617368851392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Sheet4!$C$2</c:f>
              <c:strCache>
                <c:ptCount val="1"/>
                <c:pt idx="0">
                  <c:v>Завършили средно 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Sheet4!$B$3:$B$9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Sheet4!$C$3:$C$9</c:f>
              <c:numCache>
                <c:formatCode>#,##0</c:formatCode>
                <c:ptCount val="7"/>
                <c:pt idx="0">
                  <c:v>49504</c:v>
                </c:pt>
                <c:pt idx="1">
                  <c:v>47411</c:v>
                </c:pt>
                <c:pt idx="2">
                  <c:v>45133</c:v>
                </c:pt>
                <c:pt idx="3">
                  <c:v>43034</c:v>
                </c:pt>
                <c:pt idx="4">
                  <c:v>36450</c:v>
                </c:pt>
                <c:pt idx="5">
                  <c:v>39556</c:v>
                </c:pt>
                <c:pt idx="6">
                  <c:v>39600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2B-4ED8-9DEF-A0F2567C3498}"/>
            </c:ext>
          </c:extLst>
        </c:ser>
        <c:ser>
          <c:idx val="1"/>
          <c:order val="1"/>
          <c:tx>
            <c:strRef>
              <c:f>Sheet4!$D$2</c:f>
              <c:strCache>
                <c:ptCount val="1"/>
                <c:pt idx="0">
                  <c:v>ДПП сред средно образование (държавна поръчка след средно)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Sheet4!$B$3:$B$9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Sheet4!$D$3:$D$9</c:f>
              <c:numCache>
                <c:formatCode>#,##0</c:formatCode>
                <c:ptCount val="7"/>
                <c:pt idx="0">
                  <c:v>38504</c:v>
                </c:pt>
                <c:pt idx="1">
                  <c:v>36984</c:v>
                </c:pt>
                <c:pt idx="2">
                  <c:v>34600</c:v>
                </c:pt>
                <c:pt idx="3">
                  <c:v>35281</c:v>
                </c:pt>
                <c:pt idx="4">
                  <c:v>36457</c:v>
                </c:pt>
                <c:pt idx="5">
                  <c:v>36653</c:v>
                </c:pt>
                <c:pt idx="6">
                  <c:v>36653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42B-4ED8-9DEF-A0F2567C3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27"/>
        <c:axId val="582618200"/>
        <c:axId val="582616232"/>
      </c:barChart>
      <c:catAx>
        <c:axId val="58261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582616232"/>
        <c:crosses val="autoZero"/>
        <c:auto val="1"/>
        <c:lblAlgn val="ctr"/>
        <c:lblOffset val="100"/>
        <c:noMultiLvlLbl val="0"/>
      </c:catAx>
      <c:valAx>
        <c:axId val="58261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582618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400" b="1" i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Съотношение среднисти спрямо места за студенти </a:t>
            </a:r>
            <a:r>
              <a:rPr lang="en-US" sz="1400" b="1" i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2023/2024</a:t>
            </a:r>
            <a:endParaRPr lang="bg-BG" sz="14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59753665136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5.9219468026018129E-2"/>
          <c:y val="0.12202500251466387"/>
          <c:w val="0.92436557116484763"/>
          <c:h val="0.794122780152321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>
              <a:innerShdw blurRad="114300">
                <a:schemeClr val="accent6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DE8-4AA4-8BBB-B95C09112C5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DE8-4AA4-8BBB-B95C09112C5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DE8-4AA4-8BBB-B95C09112C5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39 556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E8-4AA4-8BBB-B95C09112C5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35 556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42F-475A-9C2E-A388CD162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Sheet2!$B$4:$B$7</c:f>
              <c:strCache>
                <c:ptCount val="4"/>
                <c:pt idx="0">
                  <c:v>Завършващи средно образование</c:v>
                </c:pt>
                <c:pt idx="1">
                  <c:v>от тях заминават да се учат в чужбина </c:v>
                </c:pt>
                <c:pt idx="2">
                  <c:v>Брой останали в България</c:v>
                </c:pt>
                <c:pt idx="3">
                  <c:v>Брой места във ВУ след средно (държавни, платени, частни)</c:v>
                </c:pt>
              </c:strCache>
            </c:strRef>
          </c:cat>
          <c:val>
            <c:numRef>
              <c:f>Sheet2!$C$4:$C$7</c:f>
              <c:numCache>
                <c:formatCode>#,##0</c:formatCode>
                <c:ptCount val="4"/>
                <c:pt idx="0">
                  <c:v>36653</c:v>
                </c:pt>
                <c:pt idx="1">
                  <c:v>4000</c:v>
                </c:pt>
                <c:pt idx="2">
                  <c:v>32653</c:v>
                </c:pt>
                <c:pt idx="3">
                  <c:v>70672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E8-4AA4-8BBB-B95C09112C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02961792"/>
        <c:axId val="302965888"/>
      </c:barChart>
      <c:catAx>
        <c:axId val="3029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302965888"/>
        <c:crosses val="autoZero"/>
        <c:auto val="1"/>
        <c:lblAlgn val="ctr"/>
        <c:lblOffset val="100"/>
        <c:noMultiLvlLbl val="0"/>
      </c:catAx>
      <c:valAx>
        <c:axId val="302965888"/>
        <c:scaling>
          <c:orientation val="minMax"/>
          <c:max val="80000"/>
          <c:min val="5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02961792"/>
        <c:crosses val="autoZero"/>
        <c:crossBetween val="between"/>
        <c:majorUnit val="1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/>
              <a:t>Ефективност и ефикасност на висшето образование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[капацитет.xlsx]Sheet1!$B$7</c:f>
              <c:strCache>
                <c:ptCount val="1"/>
                <c:pt idx="0">
                  <c:v>Капацитет на висшите училища 2024 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[капацитет.xlsx]Sheet1!$C$6</c:f>
              <c:numCache>
                <c:formatCode>General</c:formatCode>
                <c:ptCount val="1"/>
              </c:numCache>
            </c:numRef>
          </c:cat>
          <c:val>
            <c:numRef>
              <c:f>[капацитет.xlsx]Sheet1!$C$7</c:f>
              <c:numCache>
                <c:formatCode>#,##0</c:formatCode>
                <c:ptCount val="1"/>
                <c:pt idx="0">
                  <c:v>418104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C-478B-B909-54626DA9E675}"/>
            </c:ext>
          </c:extLst>
        </c:ser>
        <c:ser>
          <c:idx val="1"/>
          <c:order val="1"/>
          <c:tx>
            <c:strRef>
              <c:f>[капацитет.xlsx]Sheet1!$B$8</c:f>
              <c:strCache>
                <c:ptCount val="1"/>
                <c:pt idx="0">
                  <c:v>Запълняемост на капицитета</c:v>
                </c:pt>
              </c:strCache>
            </c:strRef>
          </c:tx>
          <c:spPr>
            <a:solidFill>
              <a:srgbClr val="F07F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[капацитет.xlsx]Sheet1!$C$6</c:f>
              <c:numCache>
                <c:formatCode>General</c:formatCode>
                <c:ptCount val="1"/>
              </c:numCache>
            </c:numRef>
          </c:cat>
          <c:val>
            <c:numRef>
              <c:f>[капацитет.xlsx]Sheet1!$C$8</c:f>
              <c:numCache>
                <c:formatCode>#,##0</c:formatCode>
                <c:ptCount val="1"/>
                <c:pt idx="0">
                  <c:v>182759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8C-478B-B909-54626DA9E675}"/>
            </c:ext>
          </c:extLst>
        </c:ser>
        <c:ser>
          <c:idx val="2"/>
          <c:order val="2"/>
          <c:tx>
            <c:strRef>
              <c:f>[капацитет.xlsx]Sheet1!$B$9</c:f>
              <c:strCache>
                <c:ptCount val="1"/>
                <c:pt idx="0">
                  <c:v>Дипломирани студенти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[капацитет.xlsx]Sheet1!$C$6</c:f>
              <c:numCache>
                <c:formatCode>General</c:formatCode>
                <c:ptCount val="1"/>
              </c:numCache>
            </c:numRef>
          </c:cat>
          <c:val>
            <c:numRef>
              <c:f>[капацитет.xlsx]Sheet1!$C$9</c:f>
              <c:numCache>
                <c:formatCode>#,##0</c:formatCode>
                <c:ptCount val="1"/>
                <c:pt idx="0">
                  <c:v>121230.13666666667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8C-478B-B909-54626DA9E675}"/>
            </c:ext>
          </c:extLst>
        </c:ser>
        <c:ser>
          <c:idx val="3"/>
          <c:order val="3"/>
          <c:tx>
            <c:strRef>
              <c:f>[капацитет.xlsx]Sheet1!$B$10</c:f>
              <c:strCache>
                <c:ptCount val="1"/>
                <c:pt idx="0">
                  <c:v>Останали на работа в България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[капацитет.xlsx]Sheet1!$C$6</c:f>
              <c:numCache>
                <c:formatCode>General</c:formatCode>
                <c:ptCount val="1"/>
              </c:numCache>
            </c:numRef>
          </c:cat>
          <c:val>
            <c:numRef>
              <c:f>[капацитет.xlsx]Sheet1!$C$10</c:f>
              <c:numCache>
                <c:formatCode>#,##0</c:formatCode>
                <c:ptCount val="1"/>
                <c:pt idx="0">
                  <c:v>104257.91753333334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8C-478B-B909-54626DA9E675}"/>
            </c:ext>
          </c:extLst>
        </c:ser>
        <c:ser>
          <c:idx val="4"/>
          <c:order val="4"/>
          <c:tx>
            <c:strRef>
              <c:f>[капацитет.xlsx]Sheet1!$B$11</c:f>
              <c:strCache>
                <c:ptCount val="1"/>
                <c:pt idx="0">
                  <c:v>На позиции за висшисти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[капацитет.xlsx]Sheet1!$C$6</c:f>
              <c:numCache>
                <c:formatCode>General</c:formatCode>
                <c:ptCount val="1"/>
              </c:numCache>
            </c:numRef>
          </c:cat>
          <c:val>
            <c:numRef>
              <c:f>[капацитет.xlsx]Sheet1!$C$11</c:f>
              <c:numCache>
                <c:formatCode>#,##0</c:formatCode>
                <c:ptCount val="1"/>
                <c:pt idx="0">
                  <c:v>62825.82110558667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8C-478B-B909-54626DA9E6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8709728"/>
        <c:axId val="318713336"/>
      </c:barChart>
      <c:catAx>
        <c:axId val="31870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318713336"/>
        <c:crosses val="autoZero"/>
        <c:auto val="1"/>
        <c:lblAlgn val="ctr"/>
        <c:lblOffset val="100"/>
        <c:noMultiLvlLbl val="0"/>
      </c:catAx>
      <c:valAx>
        <c:axId val="3187133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31870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1B587C"/>
      </a:solidFill>
      <a:prstDash val="solid"/>
      <a:miter lim="800000"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dirty="0"/>
              <a:t>Реализация</a:t>
            </a:r>
            <a:r>
              <a:rPr lang="bg-BG" baseline="0" dirty="0"/>
              <a:t> в % на завършилите висше образование на места изискващи висше образование</a:t>
            </a:r>
            <a:endParaRPr lang="bg-BG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'[profesional_field_comparison_2024 (8).xlsx]Приложение на придобитото висше'!$B$3</c:f>
              <c:strCache>
                <c:ptCount val="1"/>
                <c:pt idx="0">
                  <c:v>Стойност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6CF-44C8-BF1A-4262E4DB0C41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6CF-44C8-BF1A-4262E4DB0C41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6CF-44C8-BF1A-4262E4DB0C41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6CF-44C8-BF1A-4262E4DB0C41}"/>
              </c:ext>
            </c:extLst>
          </c:dPt>
          <c:dLbls>
            <c:dLbl>
              <c:idx val="0"/>
              <c:layout>
                <c:manualLayout>
                  <c:x val="-9.7727280694381927E-3"/>
                  <c:y val="-4.0216988067429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6CF-44C8-BF1A-4262E4DB0C41}"/>
                </c:ext>
              </c:extLst>
            </c:dLbl>
            <c:dLbl>
              <c:idx val="1"/>
              <c:layout>
                <c:manualLayout>
                  <c:x val="-8.686869395056163E-3"/>
                  <c:y val="-3.418443985731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6CF-44C8-BF1A-4262E4DB0C41}"/>
                </c:ext>
              </c:extLst>
            </c:dLbl>
            <c:dLbl>
              <c:idx val="2"/>
              <c:layout>
                <c:manualLayout>
                  <c:x val="-9.7727280694381823E-3"/>
                  <c:y val="-4.82603856809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6CF-44C8-BF1A-4262E4DB0C41}"/>
                </c:ext>
              </c:extLst>
            </c:dLbl>
            <c:dLbl>
              <c:idx val="3"/>
              <c:layout>
                <c:manualLayout>
                  <c:x val="-1.0858586743820203E-2"/>
                  <c:y val="-3.418443985731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6CF-44C8-BF1A-4262E4DB0C41}"/>
                </c:ext>
              </c:extLst>
            </c:dLbl>
            <c:dLbl>
              <c:idx val="4"/>
              <c:layout>
                <c:manualLayout>
                  <c:x val="-4.3434346975280815E-3"/>
                  <c:y val="-3.820613866405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6CF-44C8-BF1A-4262E4DB0C41}"/>
                </c:ext>
              </c:extLst>
            </c:dLbl>
            <c:dLbl>
              <c:idx val="5"/>
              <c:layout>
                <c:manualLayout>
                  <c:x val="-1.3030304092584244E-2"/>
                  <c:y val="-5.2282084487658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6CF-44C8-BF1A-4262E4DB0C41}"/>
                </c:ext>
              </c:extLst>
            </c:dLbl>
            <c:dLbl>
              <c:idx val="6"/>
              <c:layout>
                <c:manualLayout>
                  <c:x val="5.4292933719101016E-3"/>
                  <c:y val="-4.4238686874172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CF-44C8-BF1A-4262E4DB0C41}"/>
                </c:ext>
              </c:extLst>
            </c:dLbl>
            <c:dLbl>
              <c:idx val="7"/>
              <c:layout>
                <c:manualLayout>
                  <c:x val="8.686869395056163E-3"/>
                  <c:y val="-3.418443985731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CF-44C8-BF1A-4262E4DB0C41}"/>
                </c:ext>
              </c:extLst>
            </c:dLbl>
            <c:dLbl>
              <c:idx val="8"/>
              <c:layout>
                <c:manualLayout>
                  <c:x val="1.5202021441348284E-2"/>
                  <c:y val="-3.8206138664058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6CF-44C8-BF1A-4262E4DB0C41}"/>
                </c:ext>
              </c:extLst>
            </c:dLbl>
            <c:dLbl>
              <c:idx val="9"/>
              <c:layout>
                <c:manualLayout>
                  <c:x val="1.1944445418202065E-2"/>
                  <c:y val="-4.624953627754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6CF-44C8-BF1A-4262E4DB0C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'[profesional_field_comparison_2024 (8).xlsx]Приложение на придобитото висше'!$A$4:$A$13</c:f>
              <c:strCache>
                <c:ptCount val="10"/>
                <c:pt idx="0">
                  <c:v>Медицина</c:v>
                </c:pt>
                <c:pt idx="1">
                  <c:v>Теория и управление на образованието</c:v>
                </c:pt>
                <c:pt idx="2">
                  <c:v>Математика</c:v>
                </c:pt>
                <c:pt idx="3">
                  <c:v>Архитектура, строителство и геодезия</c:v>
                </c:pt>
                <c:pt idx="4">
                  <c:v>Информатика и компютърни науки</c:v>
                </c:pt>
                <c:pt idx="5">
                  <c:v>Комуникационна и компютърна техника</c:v>
                </c:pt>
                <c:pt idx="6">
                  <c:v>Социология, антропология и науки за културата</c:v>
                </c:pt>
                <c:pt idx="7">
                  <c:v>Администрация и управление</c:v>
                </c:pt>
                <c:pt idx="8">
                  <c:v>Икономика</c:v>
                </c:pt>
                <c:pt idx="9">
                  <c:v>Туризъм</c:v>
                </c:pt>
              </c:strCache>
            </c:strRef>
          </c:cat>
          <c:val>
            <c:numRef>
              <c:f>'[profesional_field_comparison_2024 (8).xlsx]Приложение на придобитото висше'!$B$4:$B$13</c:f>
              <c:numCache>
                <c:formatCode>0.00</c:formatCode>
                <c:ptCount val="10"/>
                <c:pt idx="0">
                  <c:v>95</c:v>
                </c:pt>
                <c:pt idx="1">
                  <c:v>94.17</c:v>
                </c:pt>
                <c:pt idx="2">
                  <c:v>78.849999999999994</c:v>
                </c:pt>
                <c:pt idx="3">
                  <c:v>77.13</c:v>
                </c:pt>
                <c:pt idx="4">
                  <c:v>74.84</c:v>
                </c:pt>
                <c:pt idx="5">
                  <c:v>66.72</c:v>
                </c:pt>
                <c:pt idx="6">
                  <c:v>48.57</c:v>
                </c:pt>
                <c:pt idx="7">
                  <c:v>47.89</c:v>
                </c:pt>
                <c:pt idx="8">
                  <c:v>46.2</c:v>
                </c:pt>
                <c:pt idx="9">
                  <c:v>25.62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CF-44C8-BF1A-4262E4DB0C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635360"/>
        <c:axId val="531634048"/>
        <c:axId val="0"/>
      </c:bar3DChart>
      <c:catAx>
        <c:axId val="5316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531634048"/>
        <c:crosses val="autoZero"/>
        <c:auto val="1"/>
        <c:lblAlgn val="ctr"/>
        <c:lblOffset val="100"/>
        <c:noMultiLvlLbl val="0"/>
      </c:catAx>
      <c:valAx>
        <c:axId val="53163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53163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sz="1600" dirty="0"/>
              <a:t>% безработица сред завършилите </a:t>
            </a:r>
            <a:r>
              <a:rPr lang="bg-BG" sz="1600" dirty="0" smtClean="0"/>
              <a:t>висше образование</a:t>
            </a:r>
            <a:r>
              <a:rPr lang="bg-BG" sz="1600" baseline="0" dirty="0" smtClean="0"/>
              <a:t> </a:t>
            </a:r>
            <a:r>
              <a:rPr lang="bg-BG" sz="1600" dirty="0" smtClean="0"/>
              <a:t>по </a:t>
            </a:r>
            <a:r>
              <a:rPr lang="bg-BG" sz="1600" dirty="0"/>
              <a:t>професионални направления за 2024 г.</a:t>
            </a:r>
            <a:endParaRPr lang="en-US" sz="1600" dirty="0"/>
          </a:p>
        </c:rich>
      </c:tx>
      <c:layout>
        <c:manualLayout>
          <c:xMode val="edge"/>
          <c:yMode val="edge"/>
          <c:x val="0.19740190860989734"/>
          <c:y val="1.1964385697880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58A4-49A6-94C6-4D0092266A4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8A4-49A6-94C6-4D0092266A4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8A4-49A6-94C6-4D0092266A4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8A4-49A6-94C6-4D0092266A4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58A4-49A6-94C6-4D0092266A41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8A4-49A6-94C6-4D0092266A4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58A4-49A6-94C6-4D0092266A41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8A4-49A6-94C6-4D0092266A41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58A4-49A6-94C6-4D0092266A41}"/>
              </c:ext>
            </c:extLst>
          </c:dPt>
          <c:dPt>
            <c:idx val="9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8A4-49A6-94C6-4D0092266A41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58A4-49A6-94C6-4D0092266A41}"/>
              </c:ext>
            </c:extLst>
          </c:dPt>
          <c:dPt>
            <c:idx val="11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8A4-49A6-94C6-4D0092266A41}"/>
              </c:ext>
            </c:extLst>
          </c:dPt>
          <c:dPt>
            <c:idx val="12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58A4-49A6-94C6-4D0092266A41}"/>
              </c:ext>
            </c:extLst>
          </c:dPt>
          <c:dPt>
            <c:idx val="13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58A4-49A6-94C6-4D0092266A41}"/>
              </c:ext>
            </c:extLst>
          </c:dPt>
          <c:dPt>
            <c:idx val="14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58A4-49A6-94C6-4D0092266A41}"/>
              </c:ext>
            </c:extLst>
          </c:dPt>
          <c:dPt>
            <c:idx val="15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58A4-49A6-94C6-4D0092266A41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58A4-49A6-94C6-4D0092266A41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58A4-49A6-94C6-4D0092266A41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58A4-49A6-94C6-4D0092266A41}"/>
              </c:ext>
            </c:extLst>
          </c:dPt>
          <c:dLbls>
            <c:dLbl>
              <c:idx val="0"/>
              <c:layout>
                <c:manualLayout>
                  <c:x val="-1.8841153640840108E-3"/>
                  <c:y val="-5.0398169103559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A4-49A6-94C6-4D0092266A41}"/>
                </c:ext>
              </c:extLst>
            </c:dLbl>
            <c:dLbl>
              <c:idx val="1"/>
              <c:layout>
                <c:manualLayout>
                  <c:x val="-1.0938135456146967E-2"/>
                  <c:y val="-5.788281873390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A4-49A6-94C6-4D0092266A41}"/>
                </c:ext>
              </c:extLst>
            </c:dLbl>
            <c:dLbl>
              <c:idx val="2"/>
              <c:layout>
                <c:manualLayout>
                  <c:x val="-9.6467464559149216E-3"/>
                  <c:y val="-6.8190089908747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A4-49A6-94C6-4D0092266A41}"/>
                </c:ext>
              </c:extLst>
            </c:dLbl>
            <c:dLbl>
              <c:idx val="3"/>
              <c:layout>
                <c:manualLayout>
                  <c:x val="-1.1439222637909648E-2"/>
                  <c:y val="-8.18390673934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A4-49A6-94C6-4D0092266A41}"/>
                </c:ext>
              </c:extLst>
            </c:dLbl>
            <c:dLbl>
              <c:idx val="4"/>
              <c:layout>
                <c:manualLayout>
                  <c:x val="-1.0345409092294953E-2"/>
                  <c:y val="-9.613446713420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8A4-49A6-94C6-4D0092266A41}"/>
                </c:ext>
              </c:extLst>
            </c:dLbl>
            <c:dLbl>
              <c:idx val="5"/>
              <c:layout>
                <c:manualLayout>
                  <c:x val="-7.5649695101627336E-3"/>
                  <c:y val="-0.10677853105605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8A4-49A6-94C6-4D0092266A41}"/>
                </c:ext>
              </c:extLst>
            </c:dLbl>
            <c:dLbl>
              <c:idx val="6"/>
              <c:layout>
                <c:manualLayout>
                  <c:x val="-7.7625449647800654E-3"/>
                  <c:y val="-0.11576563746780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8A4-49A6-94C6-4D0092266A41}"/>
                </c:ext>
              </c:extLst>
            </c:dLbl>
            <c:dLbl>
              <c:idx val="7"/>
              <c:layout>
                <c:manualLayout>
                  <c:x val="-8.4612076011600975E-3"/>
                  <c:y val="-0.12159301556218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8A4-49A6-94C6-4D0092266A41}"/>
                </c:ext>
              </c:extLst>
            </c:dLbl>
            <c:dLbl>
              <c:idx val="8"/>
              <c:layout>
                <c:manualLayout>
                  <c:x val="-9.9501720560094542E-3"/>
                  <c:y val="-0.13456825053988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8A4-49A6-94C6-4D0092266A41}"/>
                </c:ext>
              </c:extLst>
            </c:dLbl>
            <c:dLbl>
              <c:idx val="9"/>
              <c:layout>
                <c:manualLayout>
                  <c:x val="-7.3673940555454018E-3"/>
                  <c:y val="-0.1453671292163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8A4-49A6-94C6-4D0092266A41}"/>
                </c:ext>
              </c:extLst>
            </c:dLbl>
            <c:dLbl>
              <c:idx val="10"/>
              <c:layout>
                <c:manualLayout>
                  <c:x val="-7.9602065464483129E-3"/>
                  <c:y val="-0.15601135015109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8A4-49A6-94C6-4D0092266A41}"/>
                </c:ext>
              </c:extLst>
            </c:dLbl>
            <c:dLbl>
              <c:idx val="11"/>
              <c:layout>
                <c:manualLayout>
                  <c:x val="-5.377342418933344E-3"/>
                  <c:y val="-0.17512343571937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8A4-49A6-94C6-4D0092266A41}"/>
                </c:ext>
              </c:extLst>
            </c:dLbl>
            <c:dLbl>
              <c:idx val="12"/>
              <c:layout>
                <c:manualLayout>
                  <c:x val="-7.5649695101628134E-3"/>
                  <c:y val="-0.19058418546870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8A4-49A6-94C6-4D0092266A41}"/>
                </c:ext>
              </c:extLst>
            </c:dLbl>
            <c:dLbl>
              <c:idx val="13"/>
              <c:layout>
                <c:manualLayout>
                  <c:x val="-5.5749178735506758E-3"/>
                  <c:y val="-0.19524621355454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8A4-49A6-94C6-4D0092266A41}"/>
                </c:ext>
              </c:extLst>
            </c:dLbl>
            <c:dLbl>
              <c:idx val="14"/>
              <c:layout>
                <c:manualLayout>
                  <c:x val="-7.5649695101628941E-3"/>
                  <c:y val="-0.2019023059233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8A4-49A6-94C6-4D0092266A41}"/>
                </c:ext>
              </c:extLst>
            </c:dLbl>
            <c:dLbl>
              <c:idx val="15"/>
              <c:layout>
                <c:manualLayout>
                  <c:x val="-5.1797669643160122E-3"/>
                  <c:y val="-0.21220942008528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8A4-49A6-94C6-4D0092266A41}"/>
                </c:ext>
              </c:extLst>
            </c:dLbl>
            <c:dLbl>
              <c:idx val="16"/>
              <c:layout>
                <c:manualLayout>
                  <c:x val="-5.1797669643161726E-3"/>
                  <c:y val="-0.22085957673708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8A4-49A6-94C6-4D0092266A41}"/>
                </c:ext>
              </c:extLst>
            </c:dLbl>
            <c:dLbl>
              <c:idx val="17"/>
              <c:layout>
                <c:manualLayout>
                  <c:x val="-5.377342418933344E-3"/>
                  <c:y val="-0.22401914804153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8A4-49A6-94C6-4D0092266A41}"/>
                </c:ext>
              </c:extLst>
            </c:dLbl>
            <c:dLbl>
              <c:idx val="18"/>
              <c:layout>
                <c:manualLayout>
                  <c:x val="-1.6315477875080291E-2"/>
                  <c:y val="-0.23613819148104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8A4-49A6-94C6-4D0092266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'[profesional_field_comparison_2024 безработица.xlsx]Безработица сред завършилите'!$A$4:$A$22</c:f>
              <c:strCache>
                <c:ptCount val="19"/>
                <c:pt idx="0">
                  <c:v>Медицина</c:v>
                </c:pt>
                <c:pt idx="1">
                  <c:v>Математика</c:v>
                </c:pt>
                <c:pt idx="2">
                  <c:v>Металургия</c:v>
                </c:pt>
                <c:pt idx="3">
                  <c:v>Теория и управление на образованието</c:v>
                </c:pt>
                <c:pt idx="4">
                  <c:v>Енергетика</c:v>
                </c:pt>
                <c:pt idx="5">
                  <c:v>Архитектура, строителство и геодезия</c:v>
                </c:pt>
                <c:pt idx="6">
                  <c:v>Електротехника, електроника и автоматика</c:v>
                </c:pt>
                <c:pt idx="7">
                  <c:v>Проучване, добив и обработка на полезни изкопаеми</c:v>
                </c:pt>
                <c:pt idx="8">
                  <c:v>Машинно инженерство</c:v>
                </c:pt>
                <c:pt idx="9">
                  <c:v>Общо инженерство</c:v>
                </c:pt>
                <c:pt idx="10">
                  <c:v>Общо за страната</c:v>
                </c:pt>
                <c:pt idx="11">
                  <c:v>Филология</c:v>
                </c:pt>
                <c:pt idx="12">
                  <c:v>Администрация и управление</c:v>
                </c:pt>
                <c:pt idx="13">
                  <c:v>Театрално и филмово изкуство</c:v>
                </c:pt>
                <c:pt idx="14">
                  <c:v>Педагогика на обучението по</c:v>
                </c:pt>
                <c:pt idx="15">
                  <c:v>Туризъм</c:v>
                </c:pt>
                <c:pt idx="16">
                  <c:v>Психология</c:v>
                </c:pt>
                <c:pt idx="17">
                  <c:v>Социология, антропология и науки за културата</c:v>
                </c:pt>
                <c:pt idx="18">
                  <c:v>Социални дейности</c:v>
                </c:pt>
              </c:strCache>
            </c:strRef>
          </c:cat>
          <c:val>
            <c:numRef>
              <c:f>'[profesional_field_comparison_2024 безработица.xlsx]Безработица сред завършилите'!$B$4:$B$22</c:f>
              <c:numCache>
                <c:formatCode>0.00</c:formatCode>
                <c:ptCount val="19"/>
                <c:pt idx="0">
                  <c:v>0.24</c:v>
                </c:pt>
                <c:pt idx="1">
                  <c:v>0.49</c:v>
                </c:pt>
                <c:pt idx="2">
                  <c:v>0.87</c:v>
                </c:pt>
                <c:pt idx="3">
                  <c:v>0.95</c:v>
                </c:pt>
                <c:pt idx="4">
                  <c:v>1.24</c:v>
                </c:pt>
                <c:pt idx="5">
                  <c:v>1.28</c:v>
                </c:pt>
                <c:pt idx="6">
                  <c:v>1.33</c:v>
                </c:pt>
                <c:pt idx="7">
                  <c:v>1.44</c:v>
                </c:pt>
                <c:pt idx="8">
                  <c:v>1.73</c:v>
                </c:pt>
                <c:pt idx="9">
                  <c:v>2.0699999999999998</c:v>
                </c:pt>
                <c:pt idx="10">
                  <c:v>2.1800000000000002</c:v>
                </c:pt>
                <c:pt idx="11">
                  <c:v>2.6</c:v>
                </c:pt>
                <c:pt idx="12">
                  <c:v>2.61</c:v>
                </c:pt>
                <c:pt idx="13">
                  <c:v>2.73</c:v>
                </c:pt>
                <c:pt idx="14">
                  <c:v>2.77</c:v>
                </c:pt>
                <c:pt idx="15">
                  <c:v>2.88</c:v>
                </c:pt>
                <c:pt idx="16">
                  <c:v>3.02</c:v>
                </c:pt>
                <c:pt idx="17">
                  <c:v>3.18</c:v>
                </c:pt>
                <c:pt idx="18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8A4-49A6-94C6-4D0092266A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2684408"/>
        <c:axId val="452682112"/>
        <c:axId val="0"/>
      </c:bar3DChart>
      <c:catAx>
        <c:axId val="45268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52682112"/>
        <c:crosses val="autoZero"/>
        <c:auto val="1"/>
        <c:lblAlgn val="ctr"/>
        <c:lblOffset val="100"/>
        <c:noMultiLvlLbl val="0"/>
      </c:catAx>
      <c:valAx>
        <c:axId val="45268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45268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0.01146</cdr:y>
    </cdr:from>
    <cdr:to>
      <cdr:x>0.21062</cdr:x>
      <cdr:y>0.15221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4428"/>
          <a:ext cx="248801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just"/>
          <a:r>
            <a:rPr lang="bg-BG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Източник: НСИ</a:t>
          </a:r>
        </a:p>
        <a:p xmlns:a="http://schemas.openxmlformats.org/drawingml/2006/main">
          <a:pPr algn="just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bg-BG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Данните за 2024 г. са прогнозни, тъй </a:t>
          </a:r>
        </a:p>
        <a:p xmlns:a="http://schemas.openxmlformats.org/drawingml/2006/main">
          <a:pPr algn="just"/>
          <a:r>
            <a:rPr lang="bg-BG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Като </a:t>
          </a:r>
          <a:r>
            <a:rPr lang="bg-BG" b="1" dirty="0">
              <a:latin typeface="Times New Roman" panose="02020603050405020304" pitchFamily="18" charset="0"/>
              <a:cs typeface="Times New Roman" panose="02020603050405020304" pitchFamily="18" charset="0"/>
            </a:rPr>
            <a:t>НСИ все още не е извело </a:t>
          </a:r>
        </a:p>
        <a:p xmlns:a="http://schemas.openxmlformats.org/drawingml/2006/main">
          <a:pPr algn="just"/>
          <a:r>
            <a:rPr lang="bg-BG" b="1" dirty="0">
              <a:latin typeface="Times New Roman" panose="02020603050405020304" pitchFamily="18" charset="0"/>
              <a:cs typeface="Times New Roman" panose="02020603050405020304" pitchFamily="18" charset="0"/>
            </a:rPr>
            <a:t>окончателни данни</a:t>
          </a:r>
          <a:r>
            <a:rPr lang="bg-BG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0.90201</cdr:x>
      <cdr:y>0.15651</cdr:y>
    </cdr:from>
    <cdr:to>
      <cdr:x>0.90293</cdr:x>
      <cdr:y>0.78254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3F537C0D-B4E9-8EB8-ECAE-32681C978B70}"/>
            </a:ext>
          </a:extLst>
        </cdr:cNvPr>
        <cdr:cNvCxnSpPr/>
      </cdr:nvCxnSpPr>
      <cdr:spPr>
        <a:xfrm xmlns:a="http://schemas.openxmlformats.org/drawingml/2006/main">
          <a:off x="10473070" y="1010093"/>
          <a:ext cx="10632" cy="4040373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 w="med" len="med"/>
          <a:tailEnd type="none" w="med" len="med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029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0" cy="495029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fld id="{E629832A-18D3-4EEC-8F36-B58C7BDB4472}" type="datetime6">
              <a:rPr lang="bg-BG" smtClean="0"/>
              <a:t>декември 24 г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371285"/>
            <a:ext cx="2918830" cy="495028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5"/>
            <a:ext cx="2918830" cy="495028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029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5029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fld id="{90376A2E-FD3C-4728-8BB2-C20DD2887B30}" type="datetime6">
              <a:rPr lang="bg-BG" smtClean="0"/>
              <a:t>декември 24 г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0" tIns="45370" rIns="90740" bIns="453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740" tIns="45370" rIns="90740" bIns="453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5028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5028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bg-BG" noProof="0" smtClean="0"/>
              <a:t>05/12/2024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88" y="1454331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2661027"/>
            <a:ext cx="8683625" cy="2970228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и решения</a:t>
            </a:r>
            <a:b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СИСТЕМАТА на </a:t>
            </a:r>
            <a:r>
              <a:rPr lang="bg-BG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образованието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75954"/>
          </a:xfrm>
          <a:prstGeom prst="rect">
            <a:avLst/>
          </a:prstGeom>
          <a:solidFill>
            <a:schemeClr val="lt1">
              <a:alpha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3" y="18514"/>
            <a:ext cx="410718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62832" y="1480200"/>
            <a:ext cx="1905000" cy="1905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48423" cy="1313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5165" y="23259"/>
            <a:ext cx="6406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bg-BG" altLang="ko-KR" sz="1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BG05SFPR002-1.005-0004 „Комплексен подход за осигуряване на мотивирани квалифицирани човешки ресурси: Рейтинг и инструменти за повишаване на привлекателността на ключови професии; пилотно внедряване в практиката и мултиплициране за балансирано осигуряване на квалифицирани кадри и учене през целия живот; ограничаване и превенция на недекларираната заетост и подпомагане на предприятията и заетите лица за успешен двоен преход“ </a:t>
            </a:r>
            <a:endParaRPr lang="bg-BG" altLang="ko-KR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80951152"/>
              </p:ext>
            </p:extLst>
          </p:nvPr>
        </p:nvGraphicFramePr>
        <p:xfrm>
          <a:off x="723015" y="318976"/>
          <a:ext cx="10813311" cy="603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856" y="6488668"/>
            <a:ext cx="1316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НСИ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5224" y="308345"/>
            <a:ext cx="10596673" cy="616688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62266"/>
              </p:ext>
            </p:extLst>
          </p:nvPr>
        </p:nvGraphicFramePr>
        <p:xfrm>
          <a:off x="1478784" y="859221"/>
          <a:ext cx="9291997" cy="532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856" y="6488668"/>
            <a:ext cx="2775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НСИ и собствени анализи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6374" y="262067"/>
            <a:ext cx="500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 план-прием по години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86797"/>
              </p:ext>
            </p:extLst>
          </p:nvPr>
        </p:nvGraphicFramePr>
        <p:xfrm>
          <a:off x="1796902" y="956926"/>
          <a:ext cx="9175897" cy="5039842"/>
        </p:xfrm>
        <a:graphic>
          <a:graphicData uri="http://schemas.openxmlformats.org/drawingml/2006/table">
            <a:tbl>
              <a:tblPr/>
              <a:tblGrid>
                <a:gridCol w="1788522">
                  <a:extLst>
                    <a:ext uri="{9D8B030D-6E8A-4147-A177-3AD203B41FA5}">
                      <a16:colId xmlns:a16="http://schemas.microsoft.com/office/drawing/2014/main" val="624605644"/>
                    </a:ext>
                  </a:extLst>
                </a:gridCol>
                <a:gridCol w="2151412">
                  <a:extLst>
                    <a:ext uri="{9D8B030D-6E8A-4147-A177-3AD203B41FA5}">
                      <a16:colId xmlns:a16="http://schemas.microsoft.com/office/drawing/2014/main" val="382034930"/>
                    </a:ext>
                  </a:extLst>
                </a:gridCol>
                <a:gridCol w="2799426">
                  <a:extLst>
                    <a:ext uri="{9D8B030D-6E8A-4147-A177-3AD203B41FA5}">
                      <a16:colId xmlns:a16="http://schemas.microsoft.com/office/drawing/2014/main" val="2489487383"/>
                    </a:ext>
                  </a:extLst>
                </a:gridCol>
                <a:gridCol w="2436537">
                  <a:extLst>
                    <a:ext uri="{9D8B030D-6E8A-4147-A177-3AD203B41FA5}">
                      <a16:colId xmlns:a16="http://schemas.microsoft.com/office/drawing/2014/main" val="1284622491"/>
                    </a:ext>
                  </a:extLst>
                </a:gridCol>
              </a:tblGrid>
              <a:tr h="839972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Учебна година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Утвърден ДПП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Реализиран ДПП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Запълняемост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32487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2024/2025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21636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2023/2024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42 629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94952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626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85060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496937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05955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41 763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53067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3201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2016/2017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799072"/>
                  </a:ext>
                </a:extLst>
              </a:tr>
              <a:tr h="41998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3162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9611833" y="3530009"/>
            <a:ext cx="393404" cy="350875"/>
          </a:xfrm>
          <a:prstGeom prst="ellipse">
            <a:avLst/>
          </a:prstGeom>
          <a:solidFill>
            <a:srgbClr val="92D050">
              <a:alpha val="5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4348716" y="3530009"/>
            <a:ext cx="701749" cy="350875"/>
          </a:xfrm>
          <a:prstGeom prst="ellipse">
            <a:avLst/>
          </a:prstGeom>
          <a:solidFill>
            <a:srgbClr val="92D050">
              <a:alpha val="5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9611833" y="5645894"/>
            <a:ext cx="393404" cy="35087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4348715" y="5645893"/>
            <a:ext cx="701749" cy="350875"/>
          </a:xfrm>
          <a:prstGeom prst="ellipse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ight Arrow 5"/>
          <p:cNvSpPr/>
          <p:nvPr/>
        </p:nvSpPr>
        <p:spPr>
          <a:xfrm>
            <a:off x="5146158" y="3732028"/>
            <a:ext cx="4295552" cy="148856"/>
          </a:xfrm>
          <a:prstGeom prst="rightArrow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ight Arrow 9"/>
          <p:cNvSpPr/>
          <p:nvPr/>
        </p:nvSpPr>
        <p:spPr>
          <a:xfrm>
            <a:off x="5146158" y="5826642"/>
            <a:ext cx="4295552" cy="127597"/>
          </a:xfrm>
          <a:prstGeom prst="rightArrow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144856" y="6488668"/>
            <a:ext cx="2059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НАОА и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РСВОБ</a:t>
            </a:r>
            <a:endParaRPr lang="bg-BG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682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455888"/>
              </p:ext>
            </p:extLst>
          </p:nvPr>
        </p:nvGraphicFramePr>
        <p:xfrm>
          <a:off x="4777157" y="301889"/>
          <a:ext cx="7332618" cy="6064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32618">
                  <a:extLst>
                    <a:ext uri="{9D8B030D-6E8A-4147-A177-3AD203B41FA5}">
                      <a16:colId xmlns:a16="http://schemas.microsoft.com/office/drawing/2014/main" val="2344036672"/>
                    </a:ext>
                  </a:extLst>
                </a:gridCol>
              </a:tblGrid>
              <a:tr h="522849">
                <a:tc>
                  <a:txBody>
                    <a:bodyPr/>
                    <a:lstStyle/>
                    <a:p>
                      <a:pPr algn="ctr"/>
                      <a:r>
                        <a:rPr lang="bg-BG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КАПАЦИТЕТ</a:t>
                      </a:r>
                      <a:r>
                        <a:rPr lang="bg-BG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ВУ В БЪЛГАРИЯ</a:t>
                      </a:r>
                      <a:endParaRPr lang="bg-BG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722117"/>
                  </a:ext>
                </a:extLst>
              </a:tr>
              <a:tr h="461337">
                <a:tc>
                  <a:txBody>
                    <a:bodyPr/>
                    <a:lstStyle/>
                    <a:p>
                      <a:pPr algn="ctr"/>
                      <a:r>
                        <a:rPr lang="bg-BG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bg-BG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хиляди</a:t>
                      </a:r>
                      <a:r>
                        <a:rPr lang="bg-BG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места</a:t>
                      </a:r>
                      <a:endParaRPr lang="bg-BG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83141"/>
                  </a:ext>
                </a:extLst>
              </a:tr>
              <a:tr h="6862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СТУДЕНТИ</a:t>
                      </a:r>
                      <a:r>
                        <a:rPr lang="bg-BG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ПРЕЗ 202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g-BG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bg-BG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bg-B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63569"/>
                  </a:ext>
                </a:extLst>
              </a:tr>
              <a:tr h="8863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lang="bg-BG" sz="28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хиляди</a:t>
                      </a:r>
                      <a:r>
                        <a:rPr lang="bg-BG" sz="28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</a:t>
                      </a:r>
                      <a:r>
                        <a:rPr lang="en-US" sz="28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r>
                        <a:rPr lang="bg-BG" sz="28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%), от тях</a:t>
                      </a:r>
                      <a:endParaRPr lang="bg-BG" sz="28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bg-BG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36522"/>
                  </a:ext>
                </a:extLst>
              </a:tr>
              <a:tr h="77199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66</a:t>
                      </a:r>
                      <a:r>
                        <a:rPr lang="bg-B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%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bg-B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от</a:t>
                      </a:r>
                      <a:r>
                        <a:rPr lang="bg-BG" sz="24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тях д</a:t>
                      </a:r>
                      <a:r>
                        <a:rPr lang="bg-B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ипломирани –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121</a:t>
                      </a:r>
                      <a:r>
                        <a:rPr lang="bg-B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23</a:t>
                      </a:r>
                      <a:r>
                        <a:rPr lang="bg-B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0</a:t>
                      </a:r>
                      <a:endParaRPr lang="bg-BG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bg-BG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00968"/>
                  </a:ext>
                </a:extLst>
              </a:tr>
              <a:tr h="111509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bg-BG" sz="24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86% от тях</a:t>
                      </a:r>
                      <a:endParaRPr lang="bg-BG" sz="24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bg-BG" sz="24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останали на работа в България – 104 258</a:t>
                      </a:r>
                    </a:p>
                    <a:p>
                      <a:pPr algn="ctr"/>
                      <a:endParaRPr lang="bg-BG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99679"/>
                  </a:ext>
                </a:extLst>
              </a:tr>
              <a:tr h="1391809">
                <a:tc>
                  <a:txBody>
                    <a:bodyPr/>
                    <a:lstStyle/>
                    <a:p>
                      <a:pPr algn="ctr"/>
                      <a:r>
                        <a:rPr lang="bg-BG"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60% от тях назначени на позиции за висшисти </a:t>
                      </a:r>
                    </a:p>
                    <a:p>
                      <a:pPr algn="ctr"/>
                      <a:r>
                        <a:rPr lang="bg-BG"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–  62 826</a:t>
                      </a:r>
                      <a:endParaRPr lang="bg-BG" sz="24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bg-BG" sz="24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60910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734011"/>
              </p:ext>
            </p:extLst>
          </p:nvPr>
        </p:nvGraphicFramePr>
        <p:xfrm>
          <a:off x="220735" y="301889"/>
          <a:ext cx="4417221" cy="60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856" y="6488668"/>
            <a:ext cx="9092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Национална карта на висшето образование (НКВО) и Рейтингова система на висшите училища в България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(РСВОБ)</a:t>
            </a:r>
            <a:endParaRPr lang="bg-BG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924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17734963"/>
              </p:ext>
            </p:extLst>
          </p:nvPr>
        </p:nvGraphicFramePr>
        <p:xfrm>
          <a:off x="297712" y="276447"/>
          <a:ext cx="11695813" cy="631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123" y="6581001"/>
            <a:ext cx="1474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РСВОБ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65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621332"/>
              </p:ext>
            </p:extLst>
          </p:nvPr>
        </p:nvGraphicFramePr>
        <p:xfrm>
          <a:off x="346558" y="152856"/>
          <a:ext cx="11610754" cy="636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123" y="6581001"/>
            <a:ext cx="1474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РСВОБ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19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77" y="0"/>
            <a:ext cx="1157288" cy="1157288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37702092"/>
              </p:ext>
            </p:extLst>
          </p:nvPr>
        </p:nvGraphicFramePr>
        <p:xfrm>
          <a:off x="423723" y="160330"/>
          <a:ext cx="11493796" cy="630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123" y="6581001"/>
            <a:ext cx="1474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РСВОБ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77" y="0"/>
            <a:ext cx="1157288" cy="1157288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77225756"/>
              </p:ext>
            </p:extLst>
          </p:nvPr>
        </p:nvGraphicFramePr>
        <p:xfrm>
          <a:off x="350875" y="118957"/>
          <a:ext cx="11515060" cy="644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123" y="6581001"/>
            <a:ext cx="25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Агенция по </a:t>
            </a:r>
            <a:r>
              <a:rPr lang="bg-BG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заетостта</a:t>
            </a:r>
            <a:endParaRPr lang="bg-BG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718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81173609"/>
              </p:ext>
            </p:extLst>
          </p:nvPr>
        </p:nvGraphicFramePr>
        <p:xfrm>
          <a:off x="264234" y="126853"/>
          <a:ext cx="11610754" cy="645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6198781" y="3471529"/>
            <a:ext cx="10633" cy="1823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123" y="6581001"/>
            <a:ext cx="1474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РСВОБ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175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77" y="0"/>
            <a:ext cx="1157288" cy="1157288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142137"/>
              </p:ext>
            </p:extLst>
          </p:nvPr>
        </p:nvGraphicFramePr>
        <p:xfrm>
          <a:off x="234336" y="142224"/>
          <a:ext cx="11768953" cy="632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123" y="6581001"/>
            <a:ext cx="1474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РСВОБ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719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537936"/>
            <a:ext cx="9850292" cy="593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023" y="107049"/>
            <a:ext cx="847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</a:rPr>
              <a:t>Връзка между резултатите от </a:t>
            </a:r>
            <a:r>
              <a:rPr lang="bg-BG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тестовете </a:t>
            </a: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bg-BG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дългосрочния </a:t>
            </a: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</a:rPr>
              <a:t>икономически </a:t>
            </a:r>
            <a:r>
              <a:rPr lang="bg-BG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растеж </a:t>
            </a:r>
            <a:endParaRPr lang="bg-BG" b="1" dirty="0"/>
          </a:p>
        </p:txBody>
      </p:sp>
      <p:sp>
        <p:nvSpPr>
          <p:cNvPr id="4" name="Rectangle 3"/>
          <p:cNvSpPr/>
          <p:nvPr/>
        </p:nvSpPr>
        <p:spPr>
          <a:xfrm>
            <a:off x="950976" y="6533948"/>
            <a:ext cx="5893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Изчисленията са направени от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Hanushek, E. A.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Woessmann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694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r="14123"/>
          <a:stretch>
            <a:fillRect/>
          </a:stretch>
        </p:blipFill>
        <p:spPr>
          <a:xfrm>
            <a:off x="8901443" y="1633922"/>
            <a:ext cx="3008793" cy="419272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96D69C-F55D-413C-8402-134D3B0EE09C}"/>
              </a:ext>
            </a:extLst>
          </p:cNvPr>
          <p:cNvSpPr/>
          <p:nvPr/>
        </p:nvSpPr>
        <p:spPr>
          <a:xfrm>
            <a:off x="87043" y="1548976"/>
            <a:ext cx="8697118" cy="477053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61950" indent="-361950" algn="ctr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ВЪПРОСИ ЗА ДИСКУСИЯ</a:t>
            </a:r>
          </a:p>
          <a:p>
            <a:pPr marL="361950" indent="-361950" algn="ctr" defTabSz="914400" eaLnBrk="0" hangingPunct="0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  <a:p>
            <a:pPr marL="361950" indent="-361950" algn="just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1.	План-приемът и структурата на заетостта в България (днес и утре).</a:t>
            </a:r>
          </a:p>
          <a:p>
            <a:pPr marL="361950" indent="-361950" algn="just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2.	Финансирането на образованието – необходимост от промяна/надграждане на принципа на финансиране „парите следват ученика/студента“.</a:t>
            </a:r>
          </a:p>
          <a:p>
            <a:pPr marL="361950" indent="-361950" algn="just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3.	Капацитет, план-прием и резултати от обучение и реализация на завършилите висшите училища. Автономията на университетите, поръчката на данъкоплатците,  общественият интерес.</a:t>
            </a:r>
          </a:p>
          <a:p>
            <a:pPr marL="361950" indent="-361950" algn="just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4.	Задължителна матура по математика и/или др. стимули за насочване към инженерните индустрии и технологиите.</a:t>
            </a:r>
          </a:p>
          <a:p>
            <a:pPr marL="361950" indent="-361950" algn="just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5.	Полагане на труд след 14 годишна възраст – задължителен стаж за практически опит и постигане на възпитание чрез труд.</a:t>
            </a:r>
          </a:p>
          <a:p>
            <a:pPr marL="361950" indent="-361950" algn="just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6.	Началото на учебната година  – 1-ви септември?</a:t>
            </a:r>
          </a:p>
          <a:p>
            <a:pPr marL="361950" indent="-361950" algn="just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7.	Мястото на бизнеса в управлението на образованието в страната.</a:t>
            </a:r>
          </a:p>
          <a:p>
            <a:pPr marL="361950" indent="-361950" algn="just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8.	Трябва ли да има 12 клас, за да се завършва средно образование?</a:t>
            </a:r>
          </a:p>
          <a:p>
            <a:pPr marL="361950" indent="-361950" algn="just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9.	Бакалавърска степен след тригодишно обучение във ВУ?</a:t>
            </a:r>
          </a:p>
          <a:p>
            <a:pPr marL="361950" indent="-361950" algn="just" defTabSz="914400" eaLnBrk="0" hangingPunct="0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10.	Трябва ли да има безплатно висше образование за всички?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27051"/>
          </a:xfrm>
          <a:prstGeom prst="rect">
            <a:avLst/>
          </a:prstGeom>
          <a:solidFill>
            <a:schemeClr val="lt1">
              <a:alpha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3" y="18514"/>
            <a:ext cx="410718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48423" cy="13136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85165" y="23259"/>
            <a:ext cx="6406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bg-BG" altLang="ko-KR" sz="1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BG05SFPR002-1.005-0004 „Комплексен подход за осигуряване на мотивирани квалифицирани човешки ресурси: Рейтинг и инструменти за повишаване на привлекателността на ключови професии; пилотно внедряване в практиката и мултиплициране за балансирано осигуряване на квалифицирани кадри и учене през целия живот; ограничаване и превенция на недекларираната заетост и подпомагане на предприятията и заетите лица за успешен двоен преход“ </a:t>
            </a:r>
            <a:endParaRPr lang="bg-BG" altLang="ko-KR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713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550" y="300446"/>
            <a:ext cx="11573690" cy="63093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317438"/>
              </p:ext>
            </p:extLst>
          </p:nvPr>
        </p:nvGraphicFramePr>
        <p:xfrm>
          <a:off x="2804160" y="574766"/>
          <a:ext cx="8917578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747" y="427947"/>
            <a:ext cx="2502082" cy="601639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g-BG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 2022 г.</a:t>
            </a:r>
          </a:p>
          <a:p>
            <a:pPr algn="just"/>
            <a:r>
              <a:rPr lang="bg-BG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Постигнато </a:t>
            </a:r>
            <a:r>
              <a:rPr lang="bg-BG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ниво 2 от общо 6</a:t>
            </a:r>
            <a:r>
              <a:rPr lang="bg-BG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Ниво 2 означава, че българските ученици могат да използват единствено прости стратегии, могат да правят само преки изводи, използват несложен материал и модел за представяне на информация. Справят се със задачи, които изискват единствено буквално тълкуване.</a:t>
            </a:r>
          </a:p>
          <a:p>
            <a:pPr algn="just"/>
            <a:r>
              <a:rPr lang="bg-BG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Най-добро представяне</a:t>
            </a:r>
            <a:r>
              <a:rPr lang="bg-BG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Сингапур, Макао, Тайван, Япония, Южна Корея, Естония, Канада, Швейцария, Полша, Чехия, Словения.</a:t>
            </a:r>
          </a:p>
          <a:p>
            <a:pPr algn="just"/>
            <a:r>
              <a:rPr lang="bg-BG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Средно представяне</a:t>
            </a:r>
            <a:r>
              <a:rPr lang="bg-BG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Литва, Германия, Испания, Унгария, Норвегия.</a:t>
            </a:r>
          </a:p>
          <a:p>
            <a:pPr algn="just"/>
            <a:r>
              <a:rPr lang="bg-BG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представяне</a:t>
            </a:r>
            <a:r>
              <a:rPr lang="bg-BG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Казахстан, Монголия, </a:t>
            </a:r>
            <a:r>
              <a:rPr lang="bg-BG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bg-BG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Молдова, Катар, Чили, Уругвай</a:t>
            </a:r>
          </a:p>
          <a:p>
            <a:pPr algn="just"/>
            <a:r>
              <a:rPr lang="bg-BG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Най-слабо представяне</a:t>
            </a:r>
            <a:r>
              <a:rPr lang="bg-BG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Ел Салвадор, Доминиканска република, Парагвай и Камбоджа</a:t>
            </a:r>
          </a:p>
          <a:p>
            <a:pPr algn="just"/>
            <a:endParaRPr lang="bg-BG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123" y="6581001"/>
            <a:ext cx="1871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ОИСР -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bg-BG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891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72" y="116787"/>
            <a:ext cx="6223786" cy="648586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1307848" y="116787"/>
            <a:ext cx="5110438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4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 на държавите </a:t>
            </a:r>
            <a:r>
              <a:rPr lang="bg-BG" sz="1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en-US" sz="1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 </a:t>
            </a:r>
            <a:r>
              <a:rPr lang="bg-BG" sz="1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теста по </a:t>
            </a:r>
            <a:r>
              <a:rPr lang="bg-BG" sz="14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трите направления</a:t>
            </a:r>
            <a:endParaRPr lang="bg-BG" sz="1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91476"/>
              </p:ext>
            </p:extLst>
          </p:nvPr>
        </p:nvGraphicFramePr>
        <p:xfrm>
          <a:off x="7700724" y="106325"/>
          <a:ext cx="3431563" cy="6356317"/>
        </p:xfrm>
        <a:graphic>
          <a:graphicData uri="http://schemas.openxmlformats.org/drawingml/2006/table">
            <a:tbl>
              <a:tblPr/>
              <a:tblGrid>
                <a:gridCol w="2277166">
                  <a:extLst>
                    <a:ext uri="{9D8B030D-6E8A-4147-A177-3AD203B41FA5}">
                      <a16:colId xmlns:a16="http://schemas.microsoft.com/office/drawing/2014/main" val="238840067"/>
                    </a:ext>
                  </a:extLst>
                </a:gridCol>
                <a:gridCol w="1154397">
                  <a:extLst>
                    <a:ext uri="{9D8B030D-6E8A-4147-A177-3AD203B41FA5}">
                      <a16:colId xmlns:a16="http://schemas.microsoft.com/office/drawing/2014/main" val="2677118319"/>
                    </a:ext>
                  </a:extLst>
                </a:gridCol>
              </a:tblGrid>
              <a:tr h="62573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Държави от ЕС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Общо представяне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13766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Естония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37651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Ирландия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57127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Финландия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837875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Полша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01030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Чехия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491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40967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Дания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491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94436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Швеция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66723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Белгия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486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317460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Австрия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486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94326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Словения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287869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Латвия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59202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Германия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57591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Нидерландия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823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Португалия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91025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Франция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2463"/>
                  </a:ext>
                </a:extLst>
              </a:tr>
              <a:tr h="247357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Испания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06330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Унгария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271951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Литва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95269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Италия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476295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Хърватска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99178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Малта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459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1075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Словакия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53454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Гърция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436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938392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Румъния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84979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България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414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08804"/>
                  </a:ext>
                </a:extLst>
              </a:tr>
              <a:tr h="22844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2B2937"/>
                          </a:solidFill>
                          <a:effectLst/>
                          <a:latin typeface="Times New Roman" panose="02020603050405020304" pitchFamily="18" charset="0"/>
                        </a:rPr>
                        <a:t>Кипър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403</a:t>
                      </a:r>
                    </a:p>
                  </a:txBody>
                  <a:tcPr marL="5589" marR="5589" marT="5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9472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123" y="6581001"/>
            <a:ext cx="1871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ОИСР -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bg-BG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212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56" y="328602"/>
            <a:ext cx="7839935" cy="60070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190123" y="6581001"/>
            <a:ext cx="1871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ОИСР -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bg-BG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171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9634" y="278674"/>
            <a:ext cx="11521440" cy="630500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4960" y="791936"/>
            <a:ext cx="9701349" cy="5314949"/>
          </a:xfrm>
        </p:spPr>
        <p:txBody>
          <a:bodyPr>
            <a:normAutofit/>
          </a:bodyPr>
          <a:lstStyle/>
          <a:p>
            <a:pPr algn="just"/>
            <a:r>
              <a:rPr lang="bg-B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Какви висшисти очакваме, ако:</a:t>
            </a:r>
          </a:p>
          <a:p>
            <a:pPr algn="just"/>
            <a:r>
              <a:rPr lang="bg-B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 от международния тест на PISA бележат рязък спад в резултатите и показват следното:</a:t>
            </a:r>
            <a:endParaRPr lang="bg-B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ü"/>
            </a:pP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 </a:t>
            </a:r>
            <a:r>
              <a:rPr lang="bg-B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българските ученици са под критичния минимум на знания по математика; </a:t>
            </a:r>
            <a:endParaRPr lang="bg-B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ü"/>
            </a:pP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 </a:t>
            </a:r>
            <a:r>
              <a:rPr lang="bg-B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четене; </a:t>
            </a:r>
            <a:endParaRPr lang="bg-B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ü"/>
            </a:pPr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 </a:t>
            </a:r>
            <a:r>
              <a:rPr lang="bg-B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природни науки</a:t>
            </a:r>
            <a:endParaRPr lang="bg-B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1"/>
              </a:buClr>
            </a:pPr>
            <a:r>
              <a:rPr lang="bg-B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половината не завършват </a:t>
            </a:r>
            <a:r>
              <a:rPr lang="bg-B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средно образование?!</a:t>
            </a:r>
            <a:endParaRPr lang="bg-BG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123" y="6581001"/>
            <a:ext cx="1871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ОИСР -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bg-BG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961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8344" y="159489"/>
            <a:ext cx="11515061" cy="620941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5" name="Chart 4" title="Chart">
            <a:extLst>
              <a:ext uri="{FF2B5EF4-FFF2-40B4-BE49-F238E27FC236}">
                <a16:creationId xmlns:a16="http://schemas.microsoft.com/office/drawing/2014/main" id="{6C58FB1F-08D6-4181-AA89-EFB9F01F6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917811"/>
              </p:ext>
            </p:extLst>
          </p:nvPr>
        </p:nvGraphicFramePr>
        <p:xfrm>
          <a:off x="1289652" y="1182413"/>
          <a:ext cx="9774620" cy="493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47041" y="662152"/>
            <a:ext cx="861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 раждания в периода 1992 – 2023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56" y="6488668"/>
            <a:ext cx="1316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НСИ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23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44500679"/>
              </p:ext>
            </p:extLst>
          </p:nvPr>
        </p:nvGraphicFramePr>
        <p:xfrm>
          <a:off x="223284" y="212651"/>
          <a:ext cx="11812772" cy="649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995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750" y="95693"/>
            <a:ext cx="11047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професионалните паралелки в Държавния план-прием за учебните години 2024/2025 и 2025/2026, както и целевите стойности за професионални и STEM паралелки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063626"/>
              </p:ext>
            </p:extLst>
          </p:nvPr>
        </p:nvGraphicFramePr>
        <p:xfrm>
          <a:off x="701749" y="871870"/>
          <a:ext cx="11047227" cy="553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1749" y="6411433"/>
            <a:ext cx="1460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Източник: МОН</a:t>
            </a:r>
          </a:p>
        </p:txBody>
      </p:sp>
      <p:sp>
        <p:nvSpPr>
          <p:cNvPr id="8" name="Right Brace 7"/>
          <p:cNvSpPr/>
          <p:nvPr/>
        </p:nvSpPr>
        <p:spPr>
          <a:xfrm flipH="1">
            <a:off x="7867461" y="1645362"/>
            <a:ext cx="1204111" cy="3865829"/>
          </a:xfrm>
          <a:prstGeom prst="rightBrace">
            <a:avLst>
              <a:gd name="adj1" fmla="val 8333"/>
              <a:gd name="adj2" fmla="val 4274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5281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C94942-C689-461B-8649-1FD863C6BA2B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1029</Words>
  <Application>Microsoft Office PowerPoint</Application>
  <PresentationFormat>Widescreen</PresentationFormat>
  <Paragraphs>245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맑은 고딕</vt:lpstr>
      <vt:lpstr>Arial</vt:lpstr>
      <vt:lpstr>Calibri</vt:lpstr>
      <vt:lpstr>Corbel</vt:lpstr>
      <vt:lpstr>Times New Roman</vt:lpstr>
      <vt:lpstr>Wingdings</vt:lpstr>
      <vt:lpstr>Celestial</vt:lpstr>
      <vt:lpstr>проблеми и решения в СИСТЕМАТА на  образованието 05.12.2024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2024-02-05T09:16:05Z</dcterms:created>
  <dcterms:modified xsi:type="dcterms:W3CDTF">2024-12-04T09:45:20Z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